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60" r:id="rId2"/>
    <p:sldMasterId id="2147483711" r:id="rId3"/>
    <p:sldMasterId id="2147483722" r:id="rId4"/>
  </p:sldMasterIdLst>
  <p:notesMasterIdLst>
    <p:notesMasterId r:id="rId43"/>
  </p:notesMasterIdLst>
  <p:handoutMasterIdLst>
    <p:handoutMasterId r:id="rId44"/>
  </p:handoutMasterIdLst>
  <p:sldIdLst>
    <p:sldId id="256" r:id="rId5"/>
    <p:sldId id="884" r:id="rId6"/>
    <p:sldId id="894" r:id="rId7"/>
    <p:sldId id="885" r:id="rId8"/>
    <p:sldId id="886" r:id="rId9"/>
    <p:sldId id="711" r:id="rId10"/>
    <p:sldId id="887" r:id="rId11"/>
    <p:sldId id="714" r:id="rId12"/>
    <p:sldId id="791" r:id="rId13"/>
    <p:sldId id="716" r:id="rId14"/>
    <p:sldId id="895" r:id="rId15"/>
    <p:sldId id="721" r:id="rId16"/>
    <p:sldId id="723" r:id="rId17"/>
    <p:sldId id="889" r:id="rId18"/>
    <p:sldId id="896" r:id="rId19"/>
    <p:sldId id="864" r:id="rId20"/>
    <p:sldId id="738" r:id="rId21"/>
    <p:sldId id="728" r:id="rId22"/>
    <p:sldId id="740" r:id="rId23"/>
    <p:sldId id="792" r:id="rId24"/>
    <p:sldId id="793" r:id="rId25"/>
    <p:sldId id="794" r:id="rId26"/>
    <p:sldId id="741" r:id="rId27"/>
    <p:sldId id="820" r:id="rId28"/>
    <p:sldId id="890" r:id="rId29"/>
    <p:sldId id="837" r:id="rId30"/>
    <p:sldId id="822" r:id="rId31"/>
    <p:sldId id="823" r:id="rId32"/>
    <p:sldId id="824" r:id="rId33"/>
    <p:sldId id="827" r:id="rId34"/>
    <p:sldId id="829" r:id="rId35"/>
    <p:sldId id="891" r:id="rId36"/>
    <p:sldId id="892" r:id="rId37"/>
    <p:sldId id="834" r:id="rId38"/>
    <p:sldId id="835" r:id="rId39"/>
    <p:sldId id="836" r:id="rId40"/>
    <p:sldId id="689" r:id="rId41"/>
    <p:sldId id="690" r:id="rId42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KUMENTATION" id="{595AF40D-F5B8-47CD-9E3F-42073D1C9937}">
          <p14:sldIdLst>
            <p14:sldId id="256"/>
          </p14:sldIdLst>
        </p14:section>
        <p14:section name="INTRODUCTION" id="{117FC7B9-9444-48CD-A8BE-E336BF38D75B}">
          <p14:sldIdLst>
            <p14:sldId id="884"/>
            <p14:sldId id="894"/>
            <p14:sldId id="885"/>
            <p14:sldId id="886"/>
          </p14:sldIdLst>
        </p14:section>
        <p14:section name="PROFILE" id="{CEE795A8-0BCD-48EB-A776-06A23D7F0C37}">
          <p14:sldIdLst>
            <p14:sldId id="711"/>
            <p14:sldId id="887"/>
            <p14:sldId id="714"/>
            <p14:sldId id="791"/>
            <p14:sldId id="716"/>
            <p14:sldId id="895"/>
            <p14:sldId id="721"/>
          </p14:sldIdLst>
        </p14:section>
        <p14:section name="CAMPUS MARKETING" id="{5992F635-C070-4933-BC03-A7B95215B21A}">
          <p14:sldIdLst>
            <p14:sldId id="723"/>
            <p14:sldId id="889"/>
            <p14:sldId id="896"/>
            <p14:sldId id="864"/>
            <p14:sldId id="738"/>
            <p14:sldId id="728"/>
            <p14:sldId id="740"/>
            <p14:sldId id="792"/>
            <p14:sldId id="793"/>
            <p14:sldId id="794"/>
            <p14:sldId id="741"/>
          </p14:sldIdLst>
        </p14:section>
        <p14:section name="COMMUNICATIONS" id="{3BDFD33A-8F07-4E72-BD35-706C67A32D11}">
          <p14:sldIdLst>
            <p14:sldId id="820"/>
            <p14:sldId id="890"/>
            <p14:sldId id="837"/>
            <p14:sldId id="822"/>
            <p14:sldId id="823"/>
            <p14:sldId id="824"/>
            <p14:sldId id="827"/>
            <p14:sldId id="829"/>
            <p14:sldId id="891"/>
            <p14:sldId id="892"/>
            <p14:sldId id="834"/>
            <p14:sldId id="835"/>
            <p14:sldId id="836"/>
          </p14:sldIdLst>
        </p14:section>
        <p14:section name="APPENDIX" id="{1051524C-8810-43E3-9CB9-7B4688D0C4EB}">
          <p14:sldIdLst/>
        </p14:section>
        <p14:section name="KONTAKT" id="{D4D93562-7910-4051-AACC-0492B888B64F}">
          <p14:sldIdLst>
            <p14:sldId id="689"/>
            <p14:sldId id="6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74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2273">
          <p15:clr>
            <a:srgbClr val="A4A3A4"/>
          </p15:clr>
        </p15:guide>
        <p15:guide id="4" orient="horz" pos="323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1457">
          <p15:clr>
            <a:srgbClr val="A4A3A4"/>
          </p15:clr>
        </p15:guide>
        <p15:guide id="8" orient="horz" pos="210">
          <p15:clr>
            <a:srgbClr val="A4A3A4"/>
          </p15:clr>
        </p15:guide>
        <p15:guide id="9" orient="horz" pos="686">
          <p15:clr>
            <a:srgbClr val="A4A3A4"/>
          </p15:clr>
        </p15:guide>
        <p15:guide id="10" pos="272">
          <p15:clr>
            <a:srgbClr val="A4A3A4"/>
          </p15:clr>
        </p15:guide>
        <p15:guide id="11" pos="2154">
          <p15:clr>
            <a:srgbClr val="A4A3A4"/>
          </p15:clr>
        </p15:guide>
        <p15:guide id="12" pos="4740">
          <p15:clr>
            <a:srgbClr val="A4A3A4"/>
          </p15:clr>
        </p15:guide>
        <p15:guide id="13" pos="2857">
          <p15:clr>
            <a:srgbClr val="A4A3A4"/>
          </p15:clr>
        </p15:guide>
        <p15:guide id="14" pos="884">
          <p15:clr>
            <a:srgbClr val="A4A3A4"/>
          </p15:clr>
        </p15:guide>
        <p15:guide id="15" pos="5692">
          <p15:clr>
            <a:srgbClr val="A4A3A4"/>
          </p15:clr>
        </p15:guide>
        <p15:guide id="16" pos="1027">
          <p15:clr>
            <a:srgbClr val="A4A3A4"/>
          </p15:clr>
        </p15:guide>
        <p15:guide id="17" pos="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ye Scholz" initials="MS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EBE"/>
    <a:srgbClr val="0688B3"/>
    <a:srgbClr val="007A93"/>
    <a:srgbClr val="E6EBED"/>
    <a:srgbClr val="006ADF"/>
    <a:srgbClr val="006AE9"/>
    <a:srgbClr val="CC6600"/>
    <a:srgbClr val="F02800"/>
    <a:srgbClr val="7F7F7F"/>
    <a:srgbClr val="064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67" autoAdjust="0"/>
    <p:restoredTop sz="94675" autoAdjust="0"/>
  </p:normalViewPr>
  <p:slideViewPr>
    <p:cSldViewPr showGuides="1">
      <p:cViewPr varScale="1">
        <p:scale>
          <a:sx n="84" d="100"/>
          <a:sy n="84" d="100"/>
        </p:scale>
        <p:origin x="96" y="900"/>
      </p:cViewPr>
      <p:guideLst>
        <p:guide orient="horz" pos="1774"/>
        <p:guide orient="horz" pos="3793"/>
        <p:guide orient="horz" pos="2273"/>
        <p:guide orient="horz" pos="323"/>
        <p:guide orient="horz" pos="3430"/>
        <p:guide orient="horz" pos="935"/>
        <p:guide orient="horz" pos="1457"/>
        <p:guide orient="horz" pos="210"/>
        <p:guide orient="horz" pos="686"/>
        <p:guide pos="272"/>
        <p:guide pos="2154"/>
        <p:guide pos="4740"/>
        <p:guide pos="2857"/>
        <p:guide pos="884"/>
        <p:guide pos="5692"/>
        <p:guide pos="1027"/>
        <p:guide pos="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362"/>
    </p:cViewPr>
  </p:sorterViewPr>
  <p:notesViewPr>
    <p:cSldViewPr showGuides="1">
      <p:cViewPr varScale="1">
        <p:scale>
          <a:sx n="76" d="100"/>
          <a:sy n="76" d="100"/>
        </p:scale>
        <p:origin x="-4044" y="-96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5.xml"/><Relationship Id="rId7" Type="http://schemas.openxmlformats.org/officeDocument/2006/relationships/slide" Target="slides/slide37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25.xml"/><Relationship Id="rId5" Type="http://schemas.openxmlformats.org/officeDocument/2006/relationships/slide" Target="slides/slide14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3960-F103-4BAE-B398-89C7ABF4604F}" type="datetimeFigureOut">
              <a:rPr lang="de-DE" smtClean="0"/>
              <a:t>14.12.2016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E969C-0677-4B0C-A0A9-F83E583912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886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A7A8-C2D8-45F3-A175-158D14B59245}" type="datetimeFigureOut">
              <a:rPr lang="de-DE" smtClean="0"/>
              <a:t>14.12.2016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1AC3-3CA9-4FFF-9A2C-CA1D349704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6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5B0F-EF63-4A26-9385-AE3F2638621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5B0F-EF63-4A26-9385-AE3F2638621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6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1BB8-2926-4848-BD5C-71F739D18F4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3753036"/>
            <a:ext cx="8229600" cy="72008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4437112"/>
            <a:ext cx="7669213" cy="539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Ort, DD.MM.YYYY</a:t>
            </a:r>
          </a:p>
        </p:txBody>
      </p:sp>
    </p:spTree>
    <p:extLst>
      <p:ext uri="{BB962C8B-B14F-4D97-AF65-F5344CB8AC3E}">
        <p14:creationId xmlns:p14="http://schemas.microsoft.com/office/powerpoint/2010/main" val="28906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584000" y="457622"/>
            <a:ext cx="6439358" cy="6711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Profile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83968" y="2672916"/>
            <a:ext cx="4104381" cy="2881313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 smtClean="0"/>
              <a:t>Kapitel 1</a:t>
            </a:r>
          </a:p>
          <a:p>
            <a:r>
              <a:rPr lang="de-DE" dirty="0" smtClean="0"/>
              <a:t>Kapitel 2</a:t>
            </a:r>
          </a:p>
          <a:p>
            <a:r>
              <a:rPr lang="de-DE" dirty="0" smtClean="0"/>
              <a:t>Kapitel 3</a:t>
            </a:r>
          </a:p>
          <a:p>
            <a:r>
              <a:rPr lang="de-DE" dirty="0" smtClean="0"/>
              <a:t>Kapitel 4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  <p:pic>
        <p:nvPicPr>
          <p:cNvPr id="4099" name="Picture 3" descr="Y:\Projekte\Barometer\16_B_001_tGRAD_DE (BUS, ENG, IT)\4) Berichte\Kunden\__Templates_Makros\Template\Grafiken\passgenaue Bilder PNG\PASSGENAUE BILDER_KLEIN100DPI\Trend_ TemplatesProfil_klein_Grad_Färbung_2016021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200"/>
            <a:ext cx="914400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584000" y="457622"/>
            <a:ext cx="6439358" cy="6711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Communications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64" y="2672916"/>
            <a:ext cx="4103686" cy="2881313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 smtClean="0"/>
              <a:t>Kapitel 1</a:t>
            </a:r>
          </a:p>
          <a:p>
            <a:r>
              <a:rPr lang="de-DE" dirty="0" smtClean="0"/>
              <a:t>Kapitel 2</a:t>
            </a:r>
          </a:p>
          <a:p>
            <a:r>
              <a:rPr lang="de-DE" dirty="0" smtClean="0"/>
              <a:t>Kapitel 3</a:t>
            </a:r>
          </a:p>
          <a:p>
            <a:r>
              <a:rPr lang="de-DE" dirty="0" smtClean="0"/>
              <a:t>Kapitel 4</a:t>
            </a:r>
          </a:p>
        </p:txBody>
      </p:sp>
      <p:pic>
        <p:nvPicPr>
          <p:cNvPr id="5123" name="Picture 3" descr="Y:\Projekte\Barometer\16_B_001_tGRAD_DE (BUS, ENG, IT)\4) Berichte\Kunden\__Templates_Makros\Template\Grafiken\passgenaue Bilder PNG\PASSGENAUE BILDER_KLEIN100DPI\Trend_ TemplatesKommunikation_klein_Grad_Färbung_2016021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200"/>
            <a:ext cx="914400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Y:\Projekte\Barometer\16_B_001_tGRAD_DE (BUS, ENG, IT)\4) Berichte\Kunden\__Templates_Makros\Template\Grafiken\passgenaue Bilder PNG\PASSGENAUE BILDER_KLEIN100DPI\Trend_ TemplatesHochschulmark._klein_Grad_Färbung_201602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200"/>
            <a:ext cx="914400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584000" y="457622"/>
            <a:ext cx="6439358" cy="6711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Campus Marketing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64" y="2672916"/>
            <a:ext cx="4103686" cy="2881313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 smtClean="0"/>
              <a:t>Kapitel 1</a:t>
            </a:r>
          </a:p>
          <a:p>
            <a:r>
              <a:rPr lang="de-DE" dirty="0" smtClean="0"/>
              <a:t>Kapitel 2</a:t>
            </a:r>
          </a:p>
          <a:p>
            <a:r>
              <a:rPr lang="de-DE" dirty="0" smtClean="0"/>
              <a:t>Kapitel 3</a:t>
            </a:r>
          </a:p>
          <a:p>
            <a:r>
              <a:rPr lang="de-DE" dirty="0" smtClean="0"/>
              <a:t>Kapitel 4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ienlogo_Editionslogo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6494400" cy="781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95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84408" y="227286"/>
            <a:ext cx="6495970" cy="7347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500"/>
              </a:lnSpc>
              <a:defRPr sz="2200" b="1" baseline="0"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2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30027" y="457200"/>
            <a:ext cx="6440400" cy="66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4000" b="0" dirty="0">
                <a:latin typeface="+mn-lt"/>
              </a:defRPr>
            </a:lvl1pPr>
          </a:lstStyle>
          <a:p>
            <a:pPr lvl="0" algn="l"/>
            <a:r>
              <a:rPr lang="de-DE" dirty="0" smtClean="0"/>
              <a:t>Inhaltsverzeichnis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457200"/>
            <a:ext cx="6440400" cy="66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4000" b="0" dirty="0">
                <a:latin typeface="+mn-lt"/>
              </a:defRPr>
            </a:lvl1pPr>
          </a:lstStyle>
          <a:p>
            <a:pPr lvl="0" algn="l"/>
            <a:r>
              <a:rPr lang="de-DE" dirty="0" smtClean="0"/>
              <a:t>Inhaltsverzeichnis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ienlogo_Aufzählungszeichen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6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6494400" cy="781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95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33600" y="225750"/>
            <a:ext cx="6495970" cy="7347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500"/>
              </a:lnSpc>
              <a:defRPr sz="2200" b="1" baseline="0"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2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6494400" cy="781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95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533600" y="226342"/>
            <a:ext cx="6495970" cy="7347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500"/>
              </a:lnSpc>
              <a:defRPr sz="2200" b="1" baseline="0"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6494400" cy="781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95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533600" y="225750"/>
            <a:ext cx="6495970" cy="7347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500"/>
              </a:lnSpc>
              <a:defRPr sz="2200" b="1" baseline="0"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38806" y="5961856"/>
            <a:ext cx="6494400" cy="781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95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81" t="-428576" r="428579" b="428575"/>
          <a:stretch>
            <a:fillRect/>
          </a:stretch>
        </p:blipFill>
        <p:spPr>
          <a:xfrm>
            <a:off x="478800" y="349200"/>
            <a:ext cx="756000" cy="756000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33600" y="225072"/>
            <a:ext cx="6495970" cy="7347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500"/>
              </a:lnSpc>
              <a:defRPr sz="2200" b="1" baseline="0"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0" y="3492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Y:\Projekte\Barometer\16_B_001_tGRAD_DE (BUS, ENG, IT)\4) Berichte\Kunden\__Templates_Makros\Template\Tr_ template VorlagenGraduate_20160210\passgenaue Bilder PNG\Trend_ TemplatesInhalt_Grad_Färbung_201602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7210" y="457200"/>
            <a:ext cx="6440400" cy="66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/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ienlogo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210" y="457200"/>
            <a:ext cx="6440400" cy="66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/>
            <a:endParaRPr lang="de-DE" dirty="0"/>
          </a:p>
        </p:txBody>
      </p:sp>
      <p:pic>
        <p:nvPicPr>
          <p:cNvPr id="3" name="Picture 3" descr="Y:\Projekte\Barometer\16_B_001_tGRAD_DE (BUS, ENG, IT)\4) Berichte\Kunden\__Templates_Makros\Template\Tr_ template VorlagenGraduate_20160210\passgenaue Bilder PNG\Trend_ TemplatesInhalt_Grad_Färbung_201602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5105"/>
            <a:ext cx="9146537" cy="3834000"/>
          </a:xfrm>
          <a:prstGeom prst="rect">
            <a:avLst/>
          </a:prstGeom>
        </p:spPr>
      </p:pic>
      <p:pic>
        <p:nvPicPr>
          <p:cNvPr id="7172" name="Picture 4" descr="Y:\Projekte\Barometer\16_B_001_tGRAD_DE (BUS, ENG, IT)\4) Berichte\Kunden\__Templates_Makros\Template\Grafiken\Studylogo\Studylogos_TitelNEU\Titel graduate\Trend_ Studylogo_Titel GraduateBarometer20160104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10204" r="26432" b="10701"/>
          <a:stretch/>
        </p:blipFill>
        <p:spPr bwMode="auto">
          <a:xfrm>
            <a:off x="6784571" y="296652"/>
            <a:ext cx="1997278" cy="21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97956" y="3127933"/>
            <a:ext cx="3434484" cy="265063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pPr marL="0" algn="r" defTabSz="914400" rtl="0" eaLnBrk="1" latinLnBrk="0" hangingPunct="1"/>
            <a:r>
              <a:rPr lang="pt-BR" sz="950" b="0" i="0" u="none" strike="noStrike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ROMANIAN ENGINEERING/IT EDITION</a:t>
            </a:r>
            <a:endParaRPr lang="de-DE" sz="950" b="0" i="0" u="none" strike="noStrike" kern="120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numeru slajdu 5"/>
          <p:cNvSpPr txBox="1">
            <a:spLocks/>
          </p:cNvSpPr>
          <p:nvPr/>
        </p:nvSpPr>
        <p:spPr>
          <a:xfrm>
            <a:off x="107504" y="6508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6ADF"/>
                </a:solidFill>
              </a:defRPr>
            </a:lvl1pPr>
          </a:lstStyle>
          <a:p>
            <a:pPr algn="l">
              <a:defRPr/>
            </a:pPr>
            <a:fld id="{9C96B377-1E72-4516-AC47-ED5AAD37C72F}" type="slidenum">
              <a:rPr lang="pl-PL" smtClean="0">
                <a:solidFill>
                  <a:prstClr val="white"/>
                </a:solidFill>
              </a:rPr>
              <a:pPr algn="l">
                <a:defRPr/>
              </a:pPr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6617" r="18736" b="14853"/>
          <a:stretch>
            <a:fillRect/>
          </a:stretch>
        </p:blipFill>
        <p:spPr>
          <a:xfrm>
            <a:off x="8046000" y="54000"/>
            <a:ext cx="993600" cy="961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rgbClr val="7D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6617" r="18736" b="14853"/>
          <a:stretch>
            <a:fillRect/>
          </a:stretch>
        </p:blipFill>
        <p:spPr>
          <a:xfrm>
            <a:off x="8046000" y="54000"/>
            <a:ext cx="99360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27" r:id="rId3"/>
    <p:sldLayoutId id="2147483728" r:id="rId4"/>
    <p:sldLayoutId id="2147483729" r:id="rId5"/>
    <p:sldLayoutId id="2147483846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Y:\Projekte\Barometer\16_B_001_tGRAD_DE (BUS, ENG, IT)\4) Berichte\Kunden\__Templates_Makros\Template\Tr_ template VorlagenGraduate_20160210\passgenaue Bilder PNG\Trend_ TemplatesInhalt_Grad_Färbung_2016021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642"/>
            <a:ext cx="91440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5600" y="457200"/>
            <a:ext cx="6440400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Inhaltverzeichnis</a:t>
            </a:r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6617" r="18736" b="14853"/>
          <a:stretch>
            <a:fillRect/>
          </a:stretch>
        </p:blipFill>
        <p:spPr>
          <a:xfrm>
            <a:off x="8046000" y="54000"/>
            <a:ext cx="993600" cy="961200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6012160" y="6609833"/>
            <a:ext cx="3028553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65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 ENGINEERING/IT EDITION © trendence</a:t>
            </a:r>
            <a:endParaRPr lang="de-DE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3" r:id="rId2"/>
    <p:sldLayoutId id="2147483835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94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emf"/><Relationship Id="rId5" Type="http://schemas.openxmlformats.org/officeDocument/2006/relationships/image" Target="../media/image93.emf"/><Relationship Id="rId4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emf"/><Relationship Id="rId4" Type="http://schemas.openxmlformats.org/officeDocument/2006/relationships/image" Target="../media/image9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rendenceinstitut" TargetMode="External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hyperlink" Target="https://twitter.com/trendence_d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xing.com/companies/trendenceinstitutgmbh" TargetMode="External"/><Relationship Id="rId5" Type="http://schemas.openxmlformats.org/officeDocument/2006/relationships/image" Target="../media/image100.png"/><Relationship Id="rId10" Type="http://schemas.openxmlformats.org/officeDocument/2006/relationships/image" Target="../media/image103.jpeg"/><Relationship Id="rId4" Type="http://schemas.openxmlformats.org/officeDocument/2006/relationships/hyperlink" Target="https://de.linkedin.com/company/trendence-institute" TargetMode="External"/><Relationship Id="rId9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s://twitter.com/trendence_de" TargetMode="External"/><Relationship Id="rId7" Type="http://schemas.openxmlformats.org/officeDocument/2006/relationships/hyperlink" Target="https://www.xing.com/companies/trendenceinstitutgmbh" TargetMode="External"/><Relationship Id="rId2" Type="http://schemas.openxmlformats.org/officeDocument/2006/relationships/hyperlink" Target="http://www.trendence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11" Type="http://schemas.openxmlformats.org/officeDocument/2006/relationships/image" Target="../media/image104.jpeg"/><Relationship Id="rId5" Type="http://schemas.openxmlformats.org/officeDocument/2006/relationships/hyperlink" Target="https://de.linkedin.com/company/trendence-institute" TargetMode="External"/><Relationship Id="rId10" Type="http://schemas.openxmlformats.org/officeDocument/2006/relationships/image" Target="../media/image102.png"/><Relationship Id="rId4" Type="http://schemas.openxmlformats.org/officeDocument/2006/relationships/image" Target="../media/image99.png"/><Relationship Id="rId9" Type="http://schemas.openxmlformats.org/officeDocument/2006/relationships/hyperlink" Target="https://www.youtube.com/user/trendenceinstitu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UTCN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23"/>
            <a:ext cx="6481089" cy="865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95175" r="2338" b="1893"/>
          <a:stretch>
            <a:fillRect/>
          </a:stretch>
        </p:blipFill>
        <p:spPr>
          <a:xfrm>
            <a:off x="1547337" y="5769260"/>
            <a:ext cx="7488713" cy="1485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633012" y="6006057"/>
            <a:ext cx="7020545" cy="7200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r="-9408" b="8132"/>
          <a:stretch>
            <a:fillRect/>
          </a:stretch>
        </p:blipFill>
        <p:spPr>
          <a:xfrm>
            <a:off x="812768" y="1167060"/>
            <a:ext cx="8475756" cy="4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trendConcept</a:t>
            </a:r>
            <a:r>
              <a:rPr lang="en-GB" dirty="0" smtClean="0"/>
              <a:t> </a:t>
            </a:r>
            <a:r>
              <a:rPr lang="en-GB" dirty="0"/>
              <a:t>Soft Skills </a:t>
            </a:r>
            <a:endParaRPr lang="de-DE" dirty="0"/>
          </a:p>
        </p:txBody>
      </p:sp>
      <p:pic>
        <p:nvPicPr>
          <p:cNvPr id="24" name="Picture 3" descr="soft-ski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46" y="1458865"/>
            <a:ext cx="7092696" cy="2545080"/>
          </a:xfrm>
          <a:prstGeom prst="rect">
            <a:avLst/>
          </a:prstGeom>
        </p:spPr>
      </p:pic>
      <p:sp>
        <p:nvSpPr>
          <p:cNvPr id="25" name="Textplatzhalter 3"/>
          <p:cNvSpPr txBox="1">
            <a:spLocks/>
          </p:cNvSpPr>
          <p:nvPr/>
        </p:nvSpPr>
        <p:spPr>
          <a:xfrm>
            <a:off x="1638046" y="4603997"/>
            <a:ext cx="7070725" cy="453183"/>
          </a:xfrm>
          <a:prstGeom prst="rect">
            <a:avLst/>
          </a:prstGeom>
        </p:spPr>
        <p:txBody>
          <a:bodyPr wrap="square" lIns="0" tIns="72000" rIns="0" bIns="72000" numCol="1" spcCol="252000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r>
              <a:rPr lang="en-GB" sz="1000" b="0" dirty="0" smtClean="0"/>
              <a:t>The measurement of Soft Skills by </a:t>
            </a:r>
            <a:r>
              <a:rPr lang="en-GB" sz="1000" b="0" dirty="0" err="1" smtClean="0"/>
              <a:t>trendence</a:t>
            </a:r>
            <a:r>
              <a:rPr lang="en-GB" sz="1000" b="0" dirty="0" smtClean="0"/>
              <a:t> is based on the long-term practical experience with the Big-Five-Model by Costa &amp; McCrae from personality psychology as well as the Political Skills Model of Ferris et. al.</a:t>
            </a:r>
          </a:p>
        </p:txBody>
      </p:sp>
      <p:sp>
        <p:nvSpPr>
          <p:cNvPr id="26" name="Textfeld 21"/>
          <p:cNvSpPr txBox="1"/>
          <p:nvPr/>
        </p:nvSpPr>
        <p:spPr>
          <a:xfrm>
            <a:off x="5234235" y="1005682"/>
            <a:ext cx="3458661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dist"/>
            <a:r>
              <a:rPr lang="en-GB" sz="1000" dirty="0" smtClean="0">
                <a:solidFill>
                  <a:srgbClr val="52A9E1"/>
                </a:solidFill>
              </a:rPr>
              <a:t>From the five personality dimensions of the </a:t>
            </a:r>
            <a:r>
              <a:rPr lang="en-GB" sz="1000" b="1" dirty="0" smtClean="0">
                <a:solidFill>
                  <a:srgbClr val="52A9E1"/>
                </a:solidFill>
              </a:rPr>
              <a:t>Big-Five Model, </a:t>
            </a:r>
            <a:r>
              <a:rPr lang="en-GB" sz="1000" dirty="0" smtClean="0">
                <a:solidFill>
                  <a:srgbClr val="52A9E1"/>
                </a:solidFill>
              </a:rPr>
              <a:t>four are included in </a:t>
            </a:r>
            <a:r>
              <a:rPr lang="en-GB" sz="1000" dirty="0" err="1" smtClean="0">
                <a:solidFill>
                  <a:srgbClr val="52A9E1"/>
                </a:solidFill>
              </a:rPr>
              <a:t>trendConcept</a:t>
            </a:r>
            <a:r>
              <a:rPr lang="en-GB" sz="1000" dirty="0" smtClean="0">
                <a:solidFill>
                  <a:srgbClr val="52A9E1"/>
                </a:solidFill>
              </a:rPr>
              <a:t> Soft Skills.</a:t>
            </a:r>
            <a:endParaRPr lang="en-GB" sz="1000" dirty="0">
              <a:solidFill>
                <a:srgbClr val="52A9E1"/>
              </a:solidFill>
            </a:endParaRPr>
          </a:p>
        </p:txBody>
      </p:sp>
      <p:sp>
        <p:nvSpPr>
          <p:cNvPr id="27" name="Textfeld 31"/>
          <p:cNvSpPr txBox="1"/>
          <p:nvPr/>
        </p:nvSpPr>
        <p:spPr>
          <a:xfrm>
            <a:off x="1638049" y="4032015"/>
            <a:ext cx="7156707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four dimensions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Authenticity, Social Skilfulness, Networking Skills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interpersonal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influence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political skills from the Political Skills Model were summarised as social competencies and taken on by </a:t>
            </a: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trendConcept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Soft Skills.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feld 15"/>
          <p:cNvSpPr txBox="1"/>
          <p:nvPr/>
        </p:nvSpPr>
        <p:spPr>
          <a:xfrm>
            <a:off x="5909968" y="1958925"/>
            <a:ext cx="1396800" cy="2016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000" dirty="0" smtClean="0"/>
              <a:t>After internal corporate restructuring, I am open to new topics and tasks. </a:t>
            </a:r>
          </a:p>
          <a:p>
            <a:pPr>
              <a:spcAft>
                <a:spcPts val="1200"/>
              </a:spcAft>
            </a:pPr>
            <a:r>
              <a:rPr lang="en-GB" sz="1000" dirty="0" smtClean="0"/>
              <a:t>If I notice that I get stuck, I change my strategy.</a:t>
            </a:r>
          </a:p>
        </p:txBody>
      </p:sp>
      <p:sp>
        <p:nvSpPr>
          <p:cNvPr id="29" name="Textfeld 16"/>
          <p:cNvSpPr txBox="1"/>
          <p:nvPr/>
        </p:nvSpPr>
        <p:spPr>
          <a:xfrm>
            <a:off x="7333942" y="1958925"/>
            <a:ext cx="1396800" cy="2016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000" dirty="0" smtClean="0"/>
              <a:t>I remain friendly in the face of fierce criticism and do not feel personally attacked.</a:t>
            </a:r>
          </a:p>
          <a:p>
            <a:pPr>
              <a:spcAft>
                <a:spcPts val="1200"/>
              </a:spcAft>
            </a:pPr>
            <a:r>
              <a:rPr lang="en-GB" sz="1000" dirty="0" smtClean="0"/>
              <a:t>I keep to a predetermined deadline, although this means an increased workload. </a:t>
            </a:r>
          </a:p>
        </p:txBody>
      </p:sp>
      <p:sp>
        <p:nvSpPr>
          <p:cNvPr id="30" name="Textfeld 17"/>
          <p:cNvSpPr txBox="1"/>
          <p:nvPr/>
        </p:nvSpPr>
        <p:spPr>
          <a:xfrm>
            <a:off x="4485994" y="1958925"/>
            <a:ext cx="1396800" cy="2016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000" dirty="0" smtClean="0"/>
              <a:t>I am very annoyed by my own mistakes and try to learn from them.</a:t>
            </a:r>
          </a:p>
          <a:p>
            <a:pPr>
              <a:spcAft>
                <a:spcPts val="1200"/>
              </a:spcAft>
            </a:pPr>
            <a:r>
              <a:rPr lang="en-GB" sz="1000" dirty="0" smtClean="0"/>
              <a:t>In my spare time I read professional literature to further educate myself. </a:t>
            </a:r>
          </a:p>
        </p:txBody>
      </p:sp>
      <p:sp>
        <p:nvSpPr>
          <p:cNvPr id="31" name="Textfeld 18"/>
          <p:cNvSpPr txBox="1"/>
          <p:nvPr/>
        </p:nvSpPr>
        <p:spPr>
          <a:xfrm>
            <a:off x="3062020" y="1958925"/>
            <a:ext cx="1396800" cy="2016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000" dirty="0" smtClean="0"/>
              <a:t>I stick to predetermined deadlines. </a:t>
            </a:r>
          </a:p>
          <a:p>
            <a:pPr>
              <a:spcAft>
                <a:spcPts val="1200"/>
              </a:spcAft>
            </a:pPr>
            <a:r>
              <a:rPr lang="en-GB" sz="1000" dirty="0" smtClean="0"/>
              <a:t>I check my work for accuracy before I hand it in. </a:t>
            </a:r>
          </a:p>
        </p:txBody>
      </p:sp>
      <p:sp>
        <p:nvSpPr>
          <p:cNvPr id="32" name="Textfeld 26"/>
          <p:cNvSpPr txBox="1"/>
          <p:nvPr/>
        </p:nvSpPr>
        <p:spPr>
          <a:xfrm>
            <a:off x="1638046" y="1958925"/>
            <a:ext cx="1396800" cy="2016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000" dirty="0" smtClean="0"/>
              <a:t>I observe the facial expressions and gestures of my conversational partner. </a:t>
            </a:r>
          </a:p>
          <a:p>
            <a:pPr>
              <a:spcAft>
                <a:spcPts val="1200"/>
              </a:spcAft>
            </a:pPr>
            <a:r>
              <a:rPr lang="en-GB" sz="1000" dirty="0" smtClean="0"/>
              <a:t>I leave my conversational partner space for argumentation, before I express my opinion. </a:t>
            </a:r>
          </a:p>
        </p:txBody>
      </p:sp>
      <p:sp>
        <p:nvSpPr>
          <p:cNvPr id="33" name="Textplatzhalter 3"/>
          <p:cNvSpPr txBox="1">
            <a:spLocks/>
          </p:cNvSpPr>
          <p:nvPr/>
        </p:nvSpPr>
        <p:spPr>
          <a:xfrm>
            <a:off x="1638046" y="5165023"/>
            <a:ext cx="1296000" cy="299295"/>
          </a:xfrm>
          <a:prstGeom prst="rect">
            <a:avLst/>
          </a:prstGeom>
          <a:noFill/>
        </p:spPr>
        <p:txBody>
          <a:bodyPr wrap="square" lIns="72000" tIns="72000" rIns="72000" bIns="72000" numCol="1" spcCol="252000" anchor="ctr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pPr>
              <a:spcAft>
                <a:spcPts val="300"/>
              </a:spcAft>
            </a:pPr>
            <a:r>
              <a:rPr lang="en-GB" sz="1000" b="0" kern="0" spc="50" dirty="0" smtClean="0">
                <a:solidFill>
                  <a:srgbClr val="000000"/>
                </a:solidFill>
              </a:rPr>
              <a:t>SCALE</a:t>
            </a:r>
          </a:p>
        </p:txBody>
      </p:sp>
      <p:cxnSp>
        <p:nvCxnSpPr>
          <p:cNvPr id="34" name="Straight Connector 16"/>
          <p:cNvCxnSpPr/>
          <p:nvPr/>
        </p:nvCxnSpPr>
        <p:spPr>
          <a:xfrm>
            <a:off x="1638046" y="5165023"/>
            <a:ext cx="7070725" cy="1588"/>
          </a:xfrm>
          <a:prstGeom prst="line">
            <a:avLst/>
          </a:prstGeom>
          <a:ln w="12700" cap="flat" cmpd="sng" algn="ctr">
            <a:solidFill>
              <a:srgbClr val="52A9E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3"/>
          <p:cNvSpPr txBox="1">
            <a:spLocks/>
          </p:cNvSpPr>
          <p:nvPr/>
        </p:nvSpPr>
        <p:spPr>
          <a:xfrm>
            <a:off x="3054109" y="5165023"/>
            <a:ext cx="1511999" cy="299295"/>
          </a:xfrm>
          <a:prstGeom prst="rect">
            <a:avLst/>
          </a:prstGeom>
        </p:spPr>
        <p:txBody>
          <a:bodyPr wrap="square" lIns="180000" tIns="72000" rIns="72000" bIns="72000" numCol="1" spcCol="144000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pPr marL="171450" indent="-171450" algn="r">
              <a:spcAft>
                <a:spcPts val="300"/>
              </a:spcAft>
            </a:pPr>
            <a:r>
              <a:rPr lang="en-GB" sz="1000" b="0" dirty="0" smtClean="0">
                <a:solidFill>
                  <a:srgbClr val="000000"/>
                </a:solidFill>
              </a:rPr>
              <a:t>not correct at all </a:t>
            </a:r>
            <a:endParaRPr lang="en-GB" sz="1000" b="0" dirty="0">
              <a:solidFill>
                <a:srgbClr val="000000"/>
              </a:solidFill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>
          <a:xfrm>
            <a:off x="7534616" y="5165023"/>
            <a:ext cx="1174155" cy="299295"/>
          </a:xfrm>
          <a:prstGeom prst="rect">
            <a:avLst/>
          </a:prstGeom>
        </p:spPr>
        <p:txBody>
          <a:bodyPr wrap="square" lIns="72000" tIns="72000" rIns="72000" bIns="72000" numCol="1" spcCol="144000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pPr marL="171450" indent="-171450" algn="r">
              <a:spcAft>
                <a:spcPts val="300"/>
              </a:spcAft>
            </a:pPr>
            <a:r>
              <a:rPr lang="en-GB" sz="1000" b="0" dirty="0" smtClean="0">
                <a:solidFill>
                  <a:srgbClr val="000000"/>
                </a:solidFill>
              </a:rPr>
              <a:t>completely correct</a:t>
            </a:r>
            <a:endParaRPr lang="en-GB" sz="1000" b="0" dirty="0">
              <a:solidFill>
                <a:srgbClr val="000000"/>
              </a:solidFill>
            </a:endParaRPr>
          </a:p>
        </p:txBody>
      </p:sp>
      <p:cxnSp>
        <p:nvCxnSpPr>
          <p:cNvPr id="37" name="Straight Connector 20"/>
          <p:cNvCxnSpPr>
            <a:stCxn id="35" idx="3"/>
            <a:endCxn id="36" idx="1"/>
          </p:cNvCxnSpPr>
          <p:nvPr/>
        </p:nvCxnSpPr>
        <p:spPr>
          <a:xfrm>
            <a:off x="4566108" y="5314671"/>
            <a:ext cx="296850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21"/>
          <p:cNvCxnSpPr>
            <a:stCxn id="26" idx="3"/>
            <a:endCxn id="29" idx="3"/>
          </p:cNvCxnSpPr>
          <p:nvPr/>
        </p:nvCxnSpPr>
        <p:spPr>
          <a:xfrm>
            <a:off x="8692896" y="1232274"/>
            <a:ext cx="37846" cy="1734651"/>
          </a:xfrm>
          <a:prstGeom prst="bentConnector3">
            <a:avLst>
              <a:gd name="adj1" fmla="val 704027"/>
            </a:avLst>
          </a:prstGeom>
          <a:ln w="6350" cap="flat" cmpd="sng" algn="ctr">
            <a:solidFill>
              <a:srgbClr val="52A9E1"/>
            </a:solidFill>
            <a:prstDash val="solid"/>
            <a:round/>
            <a:headEnd type="oval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2"/>
          <p:cNvCxnSpPr>
            <a:stCxn id="27" idx="1"/>
            <a:endCxn id="32" idx="1"/>
          </p:cNvCxnSpPr>
          <p:nvPr/>
        </p:nvCxnSpPr>
        <p:spPr>
          <a:xfrm rot="10800000">
            <a:off x="1638047" y="2966925"/>
            <a:ext cx="3" cy="1291682"/>
          </a:xfrm>
          <a:prstGeom prst="bentConnector3">
            <a:avLst>
              <a:gd name="adj1" fmla="val 7620100000"/>
            </a:avLst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"/>
          <p:cNvSpPr txBox="1">
            <a:spLocks/>
          </p:cNvSpPr>
          <p:nvPr/>
        </p:nvSpPr>
        <p:spPr>
          <a:xfrm>
            <a:off x="1635124" y="5705252"/>
            <a:ext cx="7092000" cy="1364330"/>
          </a:xfrm>
          <a:prstGeom prst="rect">
            <a:avLst/>
          </a:prstGeom>
        </p:spPr>
        <p:txBody>
          <a:bodyPr wrap="square" lIns="72000" tIns="72000" rIns="72000" bIns="72000" numCol="2" spcCol="144000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 smtClean="0"/>
              <a:t>Definition of </a:t>
            </a:r>
            <a:r>
              <a:rPr lang="en-GB" sz="1000" dirty="0" smtClean="0"/>
              <a:t>success factors </a:t>
            </a:r>
            <a:r>
              <a:rPr lang="en-GB" sz="1000" b="0" dirty="0" smtClean="0"/>
              <a:t>relevant for </a:t>
            </a:r>
            <a:r>
              <a:rPr lang="en-GB" sz="1000" dirty="0" smtClean="0"/>
              <a:t>professional success </a:t>
            </a:r>
            <a:r>
              <a:rPr lang="en-GB" sz="1000" b="0" dirty="0" smtClean="0"/>
              <a:t>on the basis of both theoretical models as well as </a:t>
            </a:r>
            <a:r>
              <a:rPr lang="en-GB" sz="1000" b="0" dirty="0" err="1" smtClean="0"/>
              <a:t>trendence‘s</a:t>
            </a:r>
            <a:r>
              <a:rPr lang="en-GB" sz="1000" b="0" dirty="0" smtClean="0"/>
              <a:t> practical experience </a:t>
            </a:r>
          </a:p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 smtClean="0"/>
              <a:t>Using the </a:t>
            </a:r>
            <a:r>
              <a:rPr lang="en-GB" sz="1000" dirty="0" smtClean="0"/>
              <a:t>"Act-Frequency Approach" </a:t>
            </a:r>
            <a:r>
              <a:rPr lang="en-GB" sz="1000" b="0" dirty="0" smtClean="0"/>
              <a:t>to identify the statements to be evaluated by the students (Acts) </a:t>
            </a:r>
          </a:p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00" b="0" dirty="0" smtClean="0"/>
          </a:p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00" b="0" dirty="0" smtClean="0"/>
          </a:p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 smtClean="0"/>
              <a:t>Generation and selection of the Acts with the help of two pre-tests (</a:t>
            </a:r>
            <a:r>
              <a:rPr lang="en-GB" sz="1000" dirty="0" smtClean="0"/>
              <a:t>Prototypes</a:t>
            </a:r>
            <a:r>
              <a:rPr lang="en-GB" sz="1000" b="0" dirty="0" smtClean="0"/>
              <a:t>) </a:t>
            </a:r>
          </a:p>
          <a:p>
            <a:pPr marL="90000" indent="-900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 smtClean="0"/>
              <a:t>Students who agree fully or preferably to both </a:t>
            </a:r>
            <a:r>
              <a:rPr lang="en-GB" sz="1000" dirty="0" smtClean="0"/>
              <a:t>statements of one trait</a:t>
            </a:r>
            <a:r>
              <a:rPr lang="en-GB" sz="1000" b="0" dirty="0" smtClean="0"/>
              <a:t>, are </a:t>
            </a:r>
            <a:r>
              <a:rPr lang="en-GB" sz="1000" dirty="0" smtClean="0"/>
              <a:t>attributed </a:t>
            </a:r>
            <a:r>
              <a:rPr lang="en-GB" sz="1000" b="0" dirty="0" smtClean="0"/>
              <a:t>to this respective trait.</a:t>
            </a:r>
          </a:p>
        </p:txBody>
      </p:sp>
      <p:sp>
        <p:nvSpPr>
          <p:cNvPr id="41" name="Textplatzhalter 3"/>
          <p:cNvSpPr txBox="1">
            <a:spLocks/>
          </p:cNvSpPr>
          <p:nvPr/>
        </p:nvSpPr>
        <p:spPr>
          <a:xfrm>
            <a:off x="1635125" y="5469823"/>
            <a:ext cx="1296000" cy="299295"/>
          </a:xfrm>
          <a:prstGeom prst="rect">
            <a:avLst/>
          </a:prstGeom>
          <a:noFill/>
        </p:spPr>
        <p:txBody>
          <a:bodyPr wrap="square" lIns="72000" tIns="72000" rIns="72000" bIns="72000" numCol="1" spcCol="252000" anchor="ctr">
            <a:spAutoFit/>
          </a:bodyPr>
          <a:lstStyle>
            <a:defPPr>
              <a:defRPr lang="de-DE"/>
            </a:defPPr>
            <a:lvl1pPr algn="just">
              <a:defRPr sz="900" b="1"/>
            </a:lvl1pPr>
          </a:lstStyle>
          <a:p>
            <a:pPr>
              <a:spcAft>
                <a:spcPts val="300"/>
              </a:spcAft>
            </a:pPr>
            <a:r>
              <a:rPr lang="en-GB" sz="1000" b="0" kern="0" spc="50" dirty="0" smtClean="0"/>
              <a:t>APPROACH</a:t>
            </a:r>
          </a:p>
        </p:txBody>
      </p:sp>
      <p:cxnSp>
        <p:nvCxnSpPr>
          <p:cNvPr id="42" name="Straight Connector 32"/>
          <p:cNvCxnSpPr/>
          <p:nvPr/>
        </p:nvCxnSpPr>
        <p:spPr>
          <a:xfrm>
            <a:off x="1638046" y="5469823"/>
            <a:ext cx="7070725" cy="1588"/>
          </a:xfrm>
          <a:prstGeom prst="line">
            <a:avLst/>
          </a:prstGeom>
          <a:ln w="12700" cap="flat" cmpd="sng" algn="ctr">
            <a:solidFill>
              <a:srgbClr val="52A9E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3031250" y="1569728"/>
            <a:ext cx="1426896" cy="159403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RELIABILITY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467676" y="1492784"/>
            <a:ext cx="1426896" cy="31329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ACHIEVEMENT AND ASPIRATION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78259" y="1569728"/>
            <a:ext cx="1426896" cy="159403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FLEXIBILITY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314902" y="1492784"/>
            <a:ext cx="1426896" cy="31329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ABILITY TO WORK UNDER PRESSURE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625600" y="1492784"/>
            <a:ext cx="1426896" cy="31329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SOCIAL COMPETENCY</a:t>
            </a:r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4"/>
          <a:stretch>
            <a:fillRect/>
          </a:stretch>
        </p:blipFill>
        <p:spPr>
          <a:xfrm>
            <a:off x="1619672" y="6003925"/>
            <a:ext cx="7020545" cy="8540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54987"/>
            <a:ext cx="6481089" cy="8640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92861" r="2520" b="-7873"/>
          <a:stretch>
            <a:fillRect/>
          </a:stretch>
        </p:blipFill>
        <p:spPr>
          <a:xfrm>
            <a:off x="1529562" y="4472781"/>
            <a:ext cx="7514801" cy="4323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-16844" b="7729"/>
          <a:stretch>
            <a:fillRect/>
          </a:stretch>
        </p:blipFill>
        <p:spPr>
          <a:xfrm>
            <a:off x="209550" y="1304765"/>
            <a:ext cx="8483600" cy="2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804283"/>
            <a:ext cx="3600944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48" name="Abgerundetes Rechteck 47">
            <a:hlinkClick r:id="" action="ppaction://noaction"/>
          </p:cNvPr>
          <p:cNvSpPr/>
          <p:nvPr/>
        </p:nvSpPr>
        <p:spPr bwMode="auto">
          <a:xfrm>
            <a:off x="3815915" y="3067093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bg1">
                  <a:lumMod val="50000"/>
                </a:schemeClr>
              </a:solidFill>
              <a:sym typeface="Webdings" pitchFamily="18" charset="2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H="1">
            <a:off x="1703784" y="4329435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hlinkClick r:id="" action="ppaction://noaction"/>
          </p:cNvPr>
          <p:cNvSpPr/>
          <p:nvPr/>
        </p:nvSpPr>
        <p:spPr>
          <a:xfrm>
            <a:off x="3779912" y="3269522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External Benchmark: Key Performance Indicators and position </a:t>
            </a:r>
            <a:r>
              <a:rPr lang="en-US" sz="1300" b="1" dirty="0" smtClean="0">
                <a:solidFill>
                  <a:schemeClr val="tx1"/>
                </a:solidFill>
              </a:rPr>
              <a:t>in Europe</a:t>
            </a:r>
            <a:endParaRPr lang="en-US" sz="1300" b="1" dirty="0">
              <a:solidFill>
                <a:schemeClr val="tx1"/>
              </a:solidFill>
            </a:endParaRP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Internal Benchmark: Importance vs. satisfaction, recommendations, preferred university for further studies</a:t>
            </a:r>
          </a:p>
        </p:txBody>
      </p:sp>
      <p:sp>
        <p:nvSpPr>
          <p:cNvPr id="30" name="Abgerundetes Rechteck 29">
            <a:hlinkClick r:id="" action="ppaction://noaction"/>
          </p:cNvPr>
          <p:cNvSpPr/>
          <p:nvPr/>
        </p:nvSpPr>
        <p:spPr bwMode="auto">
          <a:xfrm>
            <a:off x="3815915" y="4649402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bg1">
                  <a:lumMod val="50000"/>
                </a:schemeClr>
              </a:solidFill>
              <a:sym typeface="Webdings" pitchFamily="18" charset="2"/>
            </a:endParaRPr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1703784" y="5911744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110702" y="5059828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375" algn="l"/>
              </a:tabLst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III. Communication 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Career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110702" y="1987543"/>
            <a:ext cx="217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3038" algn="l"/>
              </a:tabLst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I.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Surveyed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Abgerundetes Rechteck 53">
            <a:hlinkClick r:id="" action="ppaction://noaction"/>
          </p:cNvPr>
          <p:cNvSpPr/>
          <p:nvPr/>
        </p:nvSpPr>
        <p:spPr bwMode="auto">
          <a:xfrm>
            <a:off x="3815915" y="1484784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tx1"/>
              </a:solidFill>
              <a:sym typeface="Webdings" pitchFamily="18" charset="2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703784" y="2754068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>
            <a:hlinkClick r:id="" action="ppaction://noaction"/>
          </p:cNvPr>
          <p:cNvSpPr/>
          <p:nvPr/>
        </p:nvSpPr>
        <p:spPr>
          <a:xfrm>
            <a:off x="3779912" y="1687213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Key groups surveyed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Sample size and demographic information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Anticipated degrees and fields of study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Students experiences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10702" y="3462130"/>
            <a:ext cx="2178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900" algn="l"/>
              </a:tabLst>
            </a:pPr>
            <a:r>
              <a:rPr lang="en-US" sz="1300" b="1" dirty="0"/>
              <a:t>II. </a:t>
            </a:r>
            <a:r>
              <a:rPr lang="en-US" sz="1300" b="1" dirty="0" smtClean="0"/>
              <a:t>Student </a:t>
            </a:r>
            <a:r>
              <a:rPr lang="en-US" sz="1300" b="1" dirty="0"/>
              <a:t>Feedback 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	on Universities</a:t>
            </a:r>
            <a:endParaRPr lang="en-US" sz="1300" b="1" dirty="0"/>
          </a:p>
        </p:txBody>
      </p:sp>
      <p:sp>
        <p:nvSpPr>
          <p:cNvPr id="19" name="Rechteck 18">
            <a:hlinkClick r:id="" action="ppaction://noaction"/>
          </p:cNvPr>
          <p:cNvSpPr/>
          <p:nvPr/>
        </p:nvSpPr>
        <p:spPr>
          <a:xfrm>
            <a:off x="3779912" y="4851831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Important factors regarding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selection of employers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Most popular top employers, expected income and working hours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Mobility and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 opinions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" name="Grafik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1844909"/>
            <a:ext cx="561600" cy="561600"/>
          </a:xfrm>
          <a:prstGeom prst="rect">
            <a:avLst/>
          </a:prstGeom>
        </p:spPr>
      </p:pic>
      <p:pic>
        <p:nvPicPr>
          <p:cNvPr id="21" name="Grafik 2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5009527"/>
            <a:ext cx="561600" cy="561600"/>
          </a:xfrm>
          <a:prstGeom prst="rect">
            <a:avLst/>
          </a:prstGeom>
        </p:spPr>
      </p:pic>
      <p:pic>
        <p:nvPicPr>
          <p:cNvPr id="22" name="Grafik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3423254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trendConcept</a:t>
            </a:r>
            <a:r>
              <a:rPr lang="en-GB" dirty="0" smtClean="0"/>
              <a:t> University Feedback</a:t>
            </a:r>
            <a:endParaRPr lang="en-GB" dirty="0"/>
          </a:p>
        </p:txBody>
      </p:sp>
      <p:sp>
        <p:nvSpPr>
          <p:cNvPr id="23" name="Abgerundetes Rechteck 22"/>
          <p:cNvSpPr>
            <a:spLocks/>
          </p:cNvSpPr>
          <p:nvPr/>
        </p:nvSpPr>
        <p:spPr bwMode="auto">
          <a:xfrm>
            <a:off x="682253" y="5661248"/>
            <a:ext cx="7850187" cy="749248"/>
          </a:xfrm>
          <a:prstGeom prst="roundRect">
            <a:avLst>
              <a:gd name="adj" fmla="val 0"/>
            </a:avLst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GB" sz="1700" spc="100" dirty="0" smtClean="0">
              <a:solidFill>
                <a:srgbClr val="107EBE"/>
              </a:solidFill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pc="100" dirty="0">
                <a:solidFill>
                  <a:srgbClr val="007A93"/>
                </a:solidFill>
              </a:rPr>
              <a:t>Find out where you stand – Brand your university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GB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1626179" y="1135007"/>
            <a:ext cx="6573081" cy="43524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US" spc="100" dirty="0">
                <a:solidFill>
                  <a:srgbClr val="007A93"/>
                </a:solidFill>
              </a:rPr>
              <a:t>How can we make more transparent, what is most important for students in their studies?</a:t>
            </a: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5603861" y="4162904"/>
            <a:ext cx="2455632" cy="142633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GB" sz="1600" spc="100" dirty="0" smtClean="0">
                <a:solidFill>
                  <a:srgbClr val="007A93"/>
                </a:solidFill>
              </a:rPr>
              <a:t>Internal Benchmark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Importance versus satisfaction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Recommendation of </a:t>
            </a:r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your </a:t>
            </a:r>
            <a:r>
              <a:rPr lang="en-US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university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2183481" y="4162904"/>
            <a:ext cx="2455632" cy="142633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GB" sz="1600" spc="100" dirty="0" smtClean="0">
                <a:solidFill>
                  <a:srgbClr val="007A93"/>
                </a:solidFill>
              </a:rPr>
              <a:t>External Benchmark</a:t>
            </a:r>
            <a:endParaRPr lang="en-GB" sz="1200" dirty="0" smtClean="0">
              <a:solidFill>
                <a:srgbClr val="007A93"/>
              </a:solidFill>
            </a:endParaRP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Position in Europe</a:t>
            </a: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KPI – Key Performance Indicators: provides a benchmark regarding all universities represented in your country and in this edition</a:t>
            </a:r>
          </a:p>
        </p:txBody>
      </p:sp>
      <p:cxnSp>
        <p:nvCxnSpPr>
          <p:cNvPr id="32" name="Straight Connector 36"/>
          <p:cNvCxnSpPr/>
          <p:nvPr/>
        </p:nvCxnSpPr>
        <p:spPr>
          <a:xfrm>
            <a:off x="2051720" y="4162904"/>
            <a:ext cx="1586" cy="1368152"/>
          </a:xfrm>
          <a:prstGeom prst="line">
            <a:avLst/>
          </a:prstGeom>
          <a:ln w="19050" cap="flat" cmpd="sng" algn="ctr">
            <a:solidFill>
              <a:srgbClr val="007A9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6"/>
          <p:cNvCxnSpPr/>
          <p:nvPr/>
        </p:nvCxnSpPr>
        <p:spPr>
          <a:xfrm>
            <a:off x="5472100" y="4162904"/>
            <a:ext cx="1586" cy="1368152"/>
          </a:xfrm>
          <a:prstGeom prst="line">
            <a:avLst/>
          </a:prstGeom>
          <a:ln w="19050" cap="flat" cmpd="sng" algn="ctr">
            <a:solidFill>
              <a:srgbClr val="007A9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bgerundetes Rechteck 36"/>
          <p:cNvSpPr/>
          <p:nvPr/>
        </p:nvSpPr>
        <p:spPr bwMode="auto">
          <a:xfrm>
            <a:off x="1493568" y="3789040"/>
            <a:ext cx="6939827" cy="31327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GB" spc="100" dirty="0" smtClean="0">
                <a:solidFill>
                  <a:srgbClr val="007A93"/>
                </a:solidFill>
              </a:rPr>
              <a:t>Your branding tool:</a:t>
            </a:r>
            <a:endParaRPr lang="en-GB" spc="100" dirty="0">
              <a:solidFill>
                <a:srgbClr val="007A93"/>
              </a:solidFill>
            </a:endParaRPr>
          </a:p>
        </p:txBody>
      </p:sp>
      <p:sp>
        <p:nvSpPr>
          <p:cNvPr id="4" name="Gleichschenkliges Dreieck 3"/>
          <p:cNvSpPr/>
          <p:nvPr/>
        </p:nvSpPr>
        <p:spPr bwMode="auto">
          <a:xfrm rot="5400000">
            <a:off x="3819726" y="2429596"/>
            <a:ext cx="1535657" cy="103115"/>
          </a:xfrm>
          <a:prstGeom prst="triangle">
            <a:avLst>
              <a:gd name="adj" fmla="val 49428"/>
            </a:avLst>
          </a:prstGeom>
          <a:solidFill>
            <a:srgbClr val="0688B3"/>
          </a:solidFill>
          <a:ln w="12700" cap="sq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000" b="1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4876215" y="1664804"/>
            <a:ext cx="3764237" cy="2110718"/>
            <a:chOff x="4876215" y="1664804"/>
            <a:chExt cx="3764237" cy="2110718"/>
          </a:xfrm>
        </p:grpSpPr>
        <p:sp>
          <p:nvSpPr>
            <p:cNvPr id="18" name="Abgerundetes Rechteck 17"/>
            <p:cNvSpPr>
              <a:spLocks/>
            </p:cNvSpPr>
            <p:nvPr/>
          </p:nvSpPr>
          <p:spPr bwMode="auto">
            <a:xfrm>
              <a:off x="5404143" y="1700808"/>
              <a:ext cx="3236309" cy="2074714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en-GB" sz="1600" spc="100" dirty="0">
                  <a:solidFill>
                    <a:srgbClr val="007A93"/>
                  </a:solidFill>
                </a:rPr>
                <a:t>Results: </a:t>
              </a:r>
              <a:r>
                <a:rPr lang="en-GB" sz="1600" spc="100" dirty="0" err="1">
                  <a:solidFill>
                    <a:srgbClr val="007A93"/>
                  </a:solidFill>
                </a:rPr>
                <a:t>trendConcept</a:t>
              </a:r>
              <a:r>
                <a:rPr lang="en-GB" sz="1600" spc="100" dirty="0">
                  <a:solidFill>
                    <a:srgbClr val="007A93"/>
                  </a:solidFill>
                </a:rPr>
                <a:t> University Feedback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The big picture: Overall satisfaction grade 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Detailed analysis: 10 main topics which are represented by 28 issues in order of their importance to students compared with students‘ satisfaction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Recommendation 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of your university</a:t>
              </a:r>
            </a:p>
            <a:p>
              <a:pPr>
                <a:lnSpc>
                  <a:spcPts val="1600"/>
                </a:lnSpc>
              </a:pPr>
              <a:endParaRPr lang="en-GB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20" name="Picture 27" descr="s2i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215" y="1713323"/>
              <a:ext cx="377952" cy="377952"/>
            </a:xfrm>
            <a:prstGeom prst="rect">
              <a:avLst/>
            </a:prstGeom>
          </p:spPr>
        </p:pic>
        <p:cxnSp>
          <p:nvCxnSpPr>
            <p:cNvPr id="35" name="Straight Connector 36"/>
            <p:cNvCxnSpPr/>
            <p:nvPr/>
          </p:nvCxnSpPr>
          <p:spPr>
            <a:xfrm>
              <a:off x="5326668" y="1664804"/>
              <a:ext cx="0" cy="1728192"/>
            </a:xfrm>
            <a:prstGeom prst="line">
              <a:avLst/>
            </a:prstGeom>
            <a:ln w="19050" cap="flat" cmpd="sng" algn="ctr">
              <a:solidFill>
                <a:srgbClr val="007A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1197912" y="1700808"/>
            <a:ext cx="2808312" cy="2074714"/>
            <a:chOff x="1197912" y="1700808"/>
            <a:chExt cx="2808312" cy="2074714"/>
          </a:xfrm>
        </p:grpSpPr>
        <p:sp>
          <p:nvSpPr>
            <p:cNvPr id="27" name="Abgerundetes Rechteck 26"/>
            <p:cNvSpPr>
              <a:spLocks/>
            </p:cNvSpPr>
            <p:nvPr/>
          </p:nvSpPr>
          <p:spPr bwMode="auto">
            <a:xfrm>
              <a:off x="1766616" y="1700808"/>
              <a:ext cx="2239608" cy="2074714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en-GB" sz="1600" spc="100" dirty="0" smtClean="0">
                  <a:solidFill>
                    <a:srgbClr val="007A93"/>
                  </a:solidFill>
                </a:rPr>
                <a:t>Students’ Feedback</a:t>
              </a:r>
              <a:endParaRPr lang="en-GB" sz="1200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We asked students: What is important when we talk about „good“ study conditions, lectures, IT- infrastructure, etc.?</a:t>
              </a: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How can they rate universities on these issues?</a:t>
              </a:r>
            </a:p>
          </p:txBody>
        </p:sp>
        <p:pic>
          <p:nvPicPr>
            <p:cNvPr id="28" name="Picture 26" descr="s2i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7912" y="1844945"/>
              <a:ext cx="377952" cy="377952"/>
            </a:xfrm>
            <a:prstGeom prst="rect">
              <a:avLst/>
            </a:prstGeom>
          </p:spPr>
        </p:pic>
        <p:cxnSp>
          <p:nvCxnSpPr>
            <p:cNvPr id="21" name="Straight Connector 36"/>
            <p:cNvCxnSpPr/>
            <p:nvPr/>
          </p:nvCxnSpPr>
          <p:spPr>
            <a:xfrm>
              <a:off x="1634853" y="1700808"/>
              <a:ext cx="0" cy="1728192"/>
            </a:xfrm>
            <a:prstGeom prst="line">
              <a:avLst/>
            </a:prstGeom>
            <a:ln w="19050" cap="flat" cmpd="sng" algn="ctr">
              <a:solidFill>
                <a:srgbClr val="007A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7" y="1208298"/>
            <a:ext cx="76485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trendConcept</a:t>
            </a:r>
            <a:r>
              <a:rPr lang="de-DE" dirty="0"/>
              <a:t> University Feedback</a:t>
            </a:r>
          </a:p>
        </p:txBody>
      </p:sp>
    </p:spTree>
    <p:extLst>
      <p:ext uri="{BB962C8B-B14F-4D97-AF65-F5344CB8AC3E}">
        <p14:creationId xmlns:p14="http://schemas.microsoft.com/office/powerpoint/2010/main" val="26480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89552"/>
            <a:ext cx="2514413" cy="15620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6"/>
          <a:stretch>
            <a:fillRect/>
          </a:stretch>
        </p:blipFill>
        <p:spPr>
          <a:xfrm>
            <a:off x="1619672" y="5995545"/>
            <a:ext cx="7020545" cy="8624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4987"/>
            <a:ext cx="6481089" cy="864077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6084168" y="1475625"/>
            <a:ext cx="2334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fik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6" y="1438784"/>
            <a:ext cx="4663093" cy="458250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7965901" y="1232386"/>
            <a:ext cx="972108" cy="698256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>
                <a:alpha val="44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de-DE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47980"/>
            <a:ext cx="6481089" cy="864077"/>
          </a:xfrm>
          <a:prstGeom prst="rect">
            <a:avLst/>
          </a:prstGeom>
        </p:spPr>
      </p:pic>
      <p:grpSp>
        <p:nvGrpSpPr>
          <p:cNvPr id="25" name="KPI-1"/>
          <p:cNvGrpSpPr/>
          <p:nvPr/>
        </p:nvGrpSpPr>
        <p:grpSpPr>
          <a:xfrm>
            <a:off x="7934464" y="1752181"/>
            <a:ext cx="288000" cy="288000"/>
            <a:chOff x="3057525" y="28575"/>
            <a:chExt cx="638175" cy="638175"/>
          </a:xfrm>
        </p:grpSpPr>
        <p:sp>
          <p:nvSpPr>
            <p:cNvPr id="26" name="KPI-1_OUTER"/>
            <p:cNvSpPr/>
            <p:nvPr/>
          </p:nvSpPr>
          <p:spPr>
            <a:xfrm>
              <a:off x="3057525" y="28575"/>
              <a:ext cx="638175" cy="638175"/>
            </a:xfrm>
            <a:prstGeom prst="irregularSeal1">
              <a:avLst/>
            </a:prstGeom>
            <a:solidFill>
              <a:srgbClr val="F0283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solidFill>
                  <a:srgbClr val="FF0000"/>
                </a:solidFill>
              </a:endParaRPr>
            </a:p>
          </p:txBody>
        </p:sp>
        <p:sp>
          <p:nvSpPr>
            <p:cNvPr id="27" name="KPI-1_INNER"/>
            <p:cNvSpPr/>
            <p:nvPr/>
          </p:nvSpPr>
          <p:spPr>
            <a:xfrm>
              <a:off x="3209925" y="180975"/>
              <a:ext cx="314325" cy="314325"/>
            </a:xfrm>
            <a:prstGeom prst="flowChartConnector">
              <a:avLst/>
            </a:prstGeom>
            <a:solidFill>
              <a:srgbClr val="F0283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29" name="KPI-3"/>
          <p:cNvGrpSpPr/>
          <p:nvPr/>
        </p:nvGrpSpPr>
        <p:grpSpPr>
          <a:xfrm>
            <a:off x="7621950" y="1752181"/>
            <a:ext cx="288000" cy="288000"/>
            <a:chOff x="2286000" y="19050"/>
            <a:chExt cx="638175" cy="638175"/>
          </a:xfrm>
        </p:grpSpPr>
        <p:sp>
          <p:nvSpPr>
            <p:cNvPr id="39" name="KPI-3_OUTER"/>
            <p:cNvSpPr/>
            <p:nvPr/>
          </p:nvSpPr>
          <p:spPr>
            <a:xfrm>
              <a:off x="2286000" y="19050"/>
              <a:ext cx="638175" cy="638175"/>
            </a:xfrm>
            <a:prstGeom prst="irregularSeal1">
              <a:avLst/>
            </a:prstGeom>
            <a:solidFill>
              <a:srgbClr val="F0283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solidFill>
                  <a:srgbClr val="FF0000"/>
                </a:solidFill>
              </a:endParaRPr>
            </a:p>
          </p:txBody>
        </p:sp>
        <p:sp>
          <p:nvSpPr>
            <p:cNvPr id="41" name="KPI-3_INNER"/>
            <p:cNvSpPr/>
            <p:nvPr/>
          </p:nvSpPr>
          <p:spPr>
            <a:xfrm>
              <a:off x="2438400" y="171450"/>
              <a:ext cx="314325" cy="314325"/>
            </a:xfrm>
            <a:prstGeom prst="flowChartConnector">
              <a:avLst/>
            </a:prstGeom>
            <a:solidFill>
              <a:srgbClr val="F0283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42" name="KPI-4"/>
          <p:cNvGrpSpPr/>
          <p:nvPr/>
        </p:nvGrpSpPr>
        <p:grpSpPr>
          <a:xfrm>
            <a:off x="7225966" y="1752181"/>
            <a:ext cx="288000" cy="288000"/>
            <a:chOff x="1485900" y="9525"/>
            <a:chExt cx="638175" cy="638175"/>
          </a:xfrm>
        </p:grpSpPr>
        <p:sp>
          <p:nvSpPr>
            <p:cNvPr id="43" name="KPI-4_OUTER"/>
            <p:cNvSpPr/>
            <p:nvPr/>
          </p:nvSpPr>
          <p:spPr>
            <a:xfrm>
              <a:off x="1485900" y="9525"/>
              <a:ext cx="638175" cy="638175"/>
            </a:xfrm>
            <a:prstGeom prst="irregularSeal1">
              <a:avLst/>
            </a:prstGeom>
            <a:solidFill>
              <a:srgbClr val="FFBE02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solidFill>
                  <a:srgbClr val="FF0000"/>
                </a:solidFill>
              </a:endParaRPr>
            </a:p>
          </p:txBody>
        </p:sp>
        <p:sp>
          <p:nvSpPr>
            <p:cNvPr id="44" name="KPI-4_INNER"/>
            <p:cNvSpPr/>
            <p:nvPr/>
          </p:nvSpPr>
          <p:spPr>
            <a:xfrm>
              <a:off x="1638300" y="161925"/>
              <a:ext cx="314325" cy="314325"/>
            </a:xfrm>
            <a:prstGeom prst="flowChartConnector">
              <a:avLst/>
            </a:prstGeom>
            <a:solidFill>
              <a:srgbClr val="FFBE0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45" name="KPI-10"/>
          <p:cNvGrpSpPr/>
          <p:nvPr/>
        </p:nvGrpSpPr>
        <p:grpSpPr>
          <a:xfrm>
            <a:off x="6829982" y="1752181"/>
            <a:ext cx="288000" cy="288000"/>
            <a:chOff x="714375" y="0"/>
            <a:chExt cx="638175" cy="638175"/>
          </a:xfrm>
        </p:grpSpPr>
        <p:sp>
          <p:nvSpPr>
            <p:cNvPr id="46" name="KPI-10_OUTER"/>
            <p:cNvSpPr/>
            <p:nvPr/>
          </p:nvSpPr>
          <p:spPr>
            <a:xfrm>
              <a:off x="714375" y="0"/>
              <a:ext cx="638175" cy="638175"/>
            </a:xfrm>
            <a:prstGeom prst="irregularSeal1">
              <a:avLst/>
            </a:prstGeom>
            <a:solidFill>
              <a:srgbClr val="60D5B5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solidFill>
                  <a:srgbClr val="FF0000"/>
                </a:solidFill>
              </a:endParaRPr>
            </a:p>
          </p:txBody>
        </p:sp>
        <p:sp>
          <p:nvSpPr>
            <p:cNvPr id="47" name="KPI-10_INNER"/>
            <p:cNvSpPr/>
            <p:nvPr/>
          </p:nvSpPr>
          <p:spPr>
            <a:xfrm>
              <a:off x="866775" y="152400"/>
              <a:ext cx="314325" cy="314325"/>
            </a:xfrm>
            <a:prstGeom prst="flowChartConnector">
              <a:avLst/>
            </a:prstGeom>
            <a:solidFill>
              <a:srgbClr val="60D5B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48" name="KPI-10"/>
          <p:cNvGrpSpPr/>
          <p:nvPr/>
        </p:nvGrpSpPr>
        <p:grpSpPr>
          <a:xfrm>
            <a:off x="6480212" y="1752181"/>
            <a:ext cx="288000" cy="288000"/>
            <a:chOff x="0" y="19050"/>
            <a:chExt cx="638175" cy="638175"/>
          </a:xfrm>
        </p:grpSpPr>
        <p:sp>
          <p:nvSpPr>
            <p:cNvPr id="49" name="KPI-10_OUTER"/>
            <p:cNvSpPr/>
            <p:nvPr/>
          </p:nvSpPr>
          <p:spPr>
            <a:xfrm>
              <a:off x="0" y="19050"/>
              <a:ext cx="638175" cy="638175"/>
            </a:xfrm>
            <a:prstGeom prst="irregularSeal1">
              <a:avLst/>
            </a:prstGeom>
            <a:solidFill>
              <a:srgbClr val="60D5B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solidFill>
                  <a:srgbClr val="FF0000"/>
                </a:solidFill>
              </a:endParaRPr>
            </a:p>
          </p:txBody>
        </p:sp>
        <p:sp>
          <p:nvSpPr>
            <p:cNvPr id="50" name="KPI-10_INNER"/>
            <p:cNvSpPr/>
            <p:nvPr/>
          </p:nvSpPr>
          <p:spPr>
            <a:xfrm>
              <a:off x="152400" y="171450"/>
              <a:ext cx="314325" cy="314325"/>
            </a:xfrm>
            <a:prstGeom prst="flowChartConnector">
              <a:avLst/>
            </a:prstGeom>
            <a:solidFill>
              <a:srgbClr val="60D5B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pic>
        <p:nvPicPr>
          <p:cNvPr id="51" name="Picture 2" descr="Y:\Projekte\Barometer\16_B_001_tGRAD_DE (BUS, ENG, IT)\4) Berichte\Kunden\__Templates_Makros\Template\Grafiken\Icons\DE_BUS\daumen_ho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2" y="146418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Y:\Projekte\Barometer\16_B_001_tGRAD_DE (BUS, ENG, IT)\4) Berichte\Kunden\__Templates_Makros\Template\Grafiken\Icons\DE_BUS\daumen_ru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32" y="14572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bgerundetes Rechteck 53"/>
          <p:cNvSpPr/>
          <p:nvPr/>
        </p:nvSpPr>
        <p:spPr bwMode="auto">
          <a:xfrm>
            <a:off x="6408204" y="1932181"/>
            <a:ext cx="1944216" cy="2252903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DE" sz="1200" b="1" spc="100" dirty="0">
                <a:solidFill>
                  <a:srgbClr val="007A93"/>
                </a:solidFill>
              </a:rPr>
              <a:t>KPI </a:t>
            </a:r>
            <a:r>
              <a:rPr lang="de-DE" sz="1200" b="1" spc="100" dirty="0" err="1">
                <a:solidFill>
                  <a:srgbClr val="007A93"/>
                </a:solidFill>
              </a:rPr>
              <a:t>calculation</a:t>
            </a:r>
            <a:endParaRPr lang="de-DE" sz="1200" b="1" spc="100" dirty="0">
              <a:solidFill>
                <a:srgbClr val="007A93"/>
              </a:solidFill>
            </a:endParaRP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KPI‘s for your university have been individually calculated per topic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statistical range of the KPI‘s is determined by the two highest and lowest rated universities and not by a numerically in advance defined limit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1619012" y="1468119"/>
            <a:ext cx="3788989" cy="4922353"/>
            <a:chOff x="1619012" y="1425598"/>
            <a:chExt cx="3788989" cy="4922353"/>
          </a:xfrm>
        </p:grpSpPr>
        <p:sp>
          <p:nvSpPr>
            <p:cNvPr id="55" name="Richtungspfeil 54"/>
            <p:cNvSpPr/>
            <p:nvPr/>
          </p:nvSpPr>
          <p:spPr bwMode="auto">
            <a:xfrm>
              <a:off x="2051720" y="1425598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" name="Rechteck 55"/>
            <p:cNvSpPr>
              <a:spLocks/>
            </p:cNvSpPr>
            <p:nvPr/>
          </p:nvSpPr>
          <p:spPr bwMode="auto">
            <a:xfrm>
              <a:off x="1619012" y="1425598"/>
              <a:ext cx="370800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1.</a:t>
              </a:r>
            </a:p>
          </p:txBody>
        </p:sp>
        <p:sp>
          <p:nvSpPr>
            <p:cNvPr id="57" name="Rechteck 56"/>
            <p:cNvSpPr>
              <a:spLocks/>
            </p:cNvSpPr>
            <p:nvPr/>
          </p:nvSpPr>
          <p:spPr bwMode="auto">
            <a:xfrm>
              <a:off x="1619012" y="1936526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2.</a:t>
              </a:r>
            </a:p>
          </p:txBody>
        </p:sp>
        <p:sp>
          <p:nvSpPr>
            <p:cNvPr id="58" name="Rechteck 57"/>
            <p:cNvSpPr>
              <a:spLocks/>
            </p:cNvSpPr>
            <p:nvPr/>
          </p:nvSpPr>
          <p:spPr bwMode="auto">
            <a:xfrm>
              <a:off x="1619012" y="2447454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3.</a:t>
              </a:r>
            </a:p>
          </p:txBody>
        </p:sp>
        <p:sp>
          <p:nvSpPr>
            <p:cNvPr id="59" name="Rechteck 58"/>
            <p:cNvSpPr>
              <a:spLocks/>
            </p:cNvSpPr>
            <p:nvPr/>
          </p:nvSpPr>
          <p:spPr bwMode="auto">
            <a:xfrm>
              <a:off x="1619012" y="2958382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4.</a:t>
              </a:r>
            </a:p>
          </p:txBody>
        </p:sp>
        <p:sp>
          <p:nvSpPr>
            <p:cNvPr id="60" name="Rechteck 59"/>
            <p:cNvSpPr>
              <a:spLocks/>
            </p:cNvSpPr>
            <p:nvPr/>
          </p:nvSpPr>
          <p:spPr bwMode="auto">
            <a:xfrm>
              <a:off x="1619012" y="3469310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5.</a:t>
              </a:r>
            </a:p>
          </p:txBody>
        </p:sp>
        <p:sp>
          <p:nvSpPr>
            <p:cNvPr id="61" name="Rechteck 60"/>
            <p:cNvSpPr>
              <a:spLocks/>
            </p:cNvSpPr>
            <p:nvPr/>
          </p:nvSpPr>
          <p:spPr bwMode="auto">
            <a:xfrm>
              <a:off x="1619012" y="3980238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6.</a:t>
              </a:r>
            </a:p>
          </p:txBody>
        </p:sp>
        <p:sp>
          <p:nvSpPr>
            <p:cNvPr id="62" name="Rechteck 61"/>
            <p:cNvSpPr>
              <a:spLocks/>
            </p:cNvSpPr>
            <p:nvPr/>
          </p:nvSpPr>
          <p:spPr bwMode="auto">
            <a:xfrm>
              <a:off x="1619012" y="4491166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7.</a:t>
              </a:r>
            </a:p>
          </p:txBody>
        </p:sp>
        <p:sp>
          <p:nvSpPr>
            <p:cNvPr id="63" name="Rechteck 62"/>
            <p:cNvSpPr>
              <a:spLocks/>
            </p:cNvSpPr>
            <p:nvPr/>
          </p:nvSpPr>
          <p:spPr bwMode="auto">
            <a:xfrm>
              <a:off x="1619012" y="5002094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8.</a:t>
              </a:r>
            </a:p>
          </p:txBody>
        </p:sp>
        <p:sp>
          <p:nvSpPr>
            <p:cNvPr id="64" name="Rechteck 63"/>
            <p:cNvSpPr>
              <a:spLocks/>
            </p:cNvSpPr>
            <p:nvPr/>
          </p:nvSpPr>
          <p:spPr bwMode="auto">
            <a:xfrm>
              <a:off x="1619012" y="5513022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9.</a:t>
              </a:r>
            </a:p>
          </p:txBody>
        </p:sp>
        <p:sp>
          <p:nvSpPr>
            <p:cNvPr id="65" name="Rechteck 64"/>
            <p:cNvSpPr>
              <a:spLocks/>
            </p:cNvSpPr>
            <p:nvPr/>
          </p:nvSpPr>
          <p:spPr bwMode="auto">
            <a:xfrm>
              <a:off x="1619012" y="6023951"/>
              <a:ext cx="370906" cy="324000"/>
            </a:xfrm>
            <a:prstGeom prst="rect">
              <a:avLst/>
            </a:prstGeom>
            <a:solidFill>
              <a:srgbClr val="007A9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10.</a:t>
              </a:r>
            </a:p>
          </p:txBody>
        </p:sp>
        <p:sp>
          <p:nvSpPr>
            <p:cNvPr id="66" name="Richtungspfeil 65"/>
            <p:cNvSpPr/>
            <p:nvPr/>
          </p:nvSpPr>
          <p:spPr bwMode="auto">
            <a:xfrm>
              <a:off x="2051720" y="1936526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67" name="Richtungspfeil 66"/>
            <p:cNvSpPr/>
            <p:nvPr/>
          </p:nvSpPr>
          <p:spPr bwMode="auto">
            <a:xfrm>
              <a:off x="2051720" y="2447454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68" name="Richtungspfeil 67"/>
            <p:cNvSpPr/>
            <p:nvPr/>
          </p:nvSpPr>
          <p:spPr bwMode="auto">
            <a:xfrm>
              <a:off x="2051720" y="2958382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69" name="Richtungspfeil 68"/>
            <p:cNvSpPr/>
            <p:nvPr/>
          </p:nvSpPr>
          <p:spPr bwMode="auto">
            <a:xfrm>
              <a:off x="2051720" y="3469310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70" name="Richtungspfeil 69"/>
            <p:cNvSpPr/>
            <p:nvPr/>
          </p:nvSpPr>
          <p:spPr bwMode="auto">
            <a:xfrm>
              <a:off x="2051720" y="3980238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71" name="Richtungspfeil 70"/>
            <p:cNvSpPr/>
            <p:nvPr/>
          </p:nvSpPr>
          <p:spPr bwMode="auto">
            <a:xfrm>
              <a:off x="2051720" y="4491166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72" name="Richtungspfeil 71"/>
            <p:cNvSpPr/>
            <p:nvPr/>
          </p:nvSpPr>
          <p:spPr bwMode="auto">
            <a:xfrm>
              <a:off x="2051720" y="5002094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73" name="Richtungspfeil 72"/>
            <p:cNvSpPr/>
            <p:nvPr/>
          </p:nvSpPr>
          <p:spPr bwMode="auto">
            <a:xfrm>
              <a:off x="2051720" y="5513022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74" name="Richtungspfeil 73"/>
            <p:cNvSpPr/>
            <p:nvPr/>
          </p:nvSpPr>
          <p:spPr bwMode="auto">
            <a:xfrm>
              <a:off x="2051720" y="6023951"/>
              <a:ext cx="3356281" cy="324000"/>
            </a:xfrm>
            <a:prstGeom prst="homePlate">
              <a:avLst/>
            </a:prstGeom>
            <a:solidFill>
              <a:srgbClr val="E6EBE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200" b="1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75" name="Grafik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95"/>
          <a:stretch>
            <a:fillRect/>
          </a:stretch>
        </p:blipFill>
        <p:spPr>
          <a:xfrm>
            <a:off x="2226262" y="1349453"/>
            <a:ext cx="3181739" cy="5446588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6" r="29229"/>
          <a:stretch>
            <a:fillRect/>
          </a:stretch>
        </p:blipFill>
        <p:spPr>
          <a:xfrm>
            <a:off x="5436096" y="1349453"/>
            <a:ext cx="444004" cy="54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619672" y="6014560"/>
            <a:ext cx="7020545" cy="72006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9904"/>
            <a:ext cx="6481089" cy="8656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75" y="3068960"/>
            <a:ext cx="6983972" cy="5714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077" b="1073"/>
          <a:stretch>
            <a:fillRect/>
          </a:stretch>
        </p:blipFill>
        <p:spPr>
          <a:xfrm>
            <a:off x="1551497" y="1106672"/>
            <a:ext cx="5360763" cy="17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katharina.bonow\Desktop\Weltkarte_Studien_Fotolia_5981448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13750" r="5105" b="16389"/>
          <a:stretch/>
        </p:blipFill>
        <p:spPr bwMode="auto">
          <a:xfrm>
            <a:off x="827584" y="942180"/>
            <a:ext cx="81248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trendence worldwide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921636" y="2443476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School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leavers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3487633" y="2427531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Graduates</a:t>
            </a: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6232934" y="2443476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Professionals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921636" y="3645024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over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500.000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participants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6232934" y="3645024"/>
            <a:ext cx="2160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worldwide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3487633" y="3645024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over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1.000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ebdings" pitchFamily="18" charset="2"/>
              </a:rPr>
              <a:t>universities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sym typeface="Webdings" pitchFamily="18" charset="2"/>
            </a:endParaRPr>
          </a:p>
        </p:txBody>
      </p:sp>
      <p:pic>
        <p:nvPicPr>
          <p:cNvPr id="23" name="Picture 3" descr="C:\Users\katharina.bonow\Desktop\GTI-logo-st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18" y="5805264"/>
            <a:ext cx="1512168" cy="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katharina.bonow\Desktop\hrmi_logo_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38" y="5805264"/>
            <a:ext cx="478156" cy="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1" descr="https://pbs.twimg.com/profile_images/644848879754702848/F91_tdPA_400x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6938" r="7117" b="37985"/>
          <a:stretch/>
        </p:blipFill>
        <p:spPr bwMode="auto">
          <a:xfrm>
            <a:off x="1610726" y="5846342"/>
            <a:ext cx="1385703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5"/>
          <a:stretch>
            <a:fillRect/>
          </a:stretch>
        </p:blipFill>
        <p:spPr>
          <a:xfrm>
            <a:off x="1524857" y="1062577"/>
            <a:ext cx="7343098" cy="57147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6481089" cy="86407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583671" y="1216325"/>
            <a:ext cx="7014229" cy="1639018"/>
          </a:xfrm>
          <a:prstGeom prst="rect">
            <a:avLst/>
          </a:prstGeom>
          <a:noFill/>
          <a:ln w="15875" cap="sq" cmpd="sng" algn="ctr">
            <a:solidFill>
              <a:srgbClr val="007A93">
                <a:alpha val="4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000" b="1" dirty="0" smtClean="0">
                <a:solidFill>
                  <a:srgbClr val="007A93"/>
                </a:solidFill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857"/>
          <a:stretch>
            <a:fillRect/>
          </a:stretch>
        </p:blipFill>
        <p:spPr>
          <a:xfrm>
            <a:off x="1614909" y="5891048"/>
            <a:ext cx="7020545" cy="9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4"/>
          <a:stretch>
            <a:fillRect/>
          </a:stretch>
        </p:blipFill>
        <p:spPr>
          <a:xfrm>
            <a:off x="1524857" y="1062577"/>
            <a:ext cx="7511193" cy="57147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6481089" cy="86560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583671" y="1216325"/>
            <a:ext cx="7014229" cy="1639018"/>
          </a:xfrm>
          <a:prstGeom prst="rect">
            <a:avLst/>
          </a:prstGeom>
          <a:noFill/>
          <a:ln w="15875" cap="sq" cmpd="sng" algn="ctr">
            <a:solidFill>
              <a:srgbClr val="007A93">
                <a:alpha val="4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000" b="1" dirty="0" smtClean="0">
                <a:solidFill>
                  <a:srgbClr val="007A93"/>
                </a:solidFill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857"/>
          <a:stretch>
            <a:fillRect/>
          </a:stretch>
        </p:blipFill>
        <p:spPr>
          <a:xfrm>
            <a:off x="1614909" y="5891048"/>
            <a:ext cx="7020545" cy="9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 b="16926"/>
          <a:stretch>
            <a:fillRect/>
          </a:stretch>
        </p:blipFill>
        <p:spPr>
          <a:xfrm>
            <a:off x="1524857" y="1057769"/>
            <a:ext cx="7282713" cy="4747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6481089" cy="864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8" r="15039" b="10989"/>
          <a:stretch>
            <a:fillRect/>
          </a:stretch>
        </p:blipFill>
        <p:spPr>
          <a:xfrm>
            <a:off x="1494408" y="5769260"/>
            <a:ext cx="7282713" cy="20251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1583671" y="1216325"/>
            <a:ext cx="7014229" cy="1639018"/>
          </a:xfrm>
          <a:prstGeom prst="rect">
            <a:avLst/>
          </a:prstGeom>
          <a:noFill/>
          <a:ln w="15875" cap="sq" cmpd="sng" algn="ctr">
            <a:solidFill>
              <a:srgbClr val="007A93">
                <a:alpha val="4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000" b="1" dirty="0" smtClean="0">
                <a:solidFill>
                  <a:srgbClr val="007A93"/>
                </a:solidFill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857"/>
          <a:stretch>
            <a:fillRect/>
          </a:stretch>
        </p:blipFill>
        <p:spPr>
          <a:xfrm>
            <a:off x="1614909" y="5891048"/>
            <a:ext cx="7020545" cy="9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619672" y="6017174"/>
            <a:ext cx="7020545" cy="72006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6" y="253077"/>
            <a:ext cx="6481089" cy="8656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-8367" b="5955"/>
          <a:stretch>
            <a:fillRect/>
          </a:stretch>
        </p:blipFill>
        <p:spPr>
          <a:xfrm>
            <a:off x="484193" y="1194731"/>
            <a:ext cx="8305799" cy="40630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90870" r="573" b="1722"/>
          <a:stretch>
            <a:fillRect/>
          </a:stretch>
        </p:blipFill>
        <p:spPr>
          <a:xfrm>
            <a:off x="1475656" y="5661248"/>
            <a:ext cx="770531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812280"/>
            <a:ext cx="3600944" cy="1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703784" y="3067093"/>
            <a:ext cx="7189390" cy="1282516"/>
            <a:chOff x="1703784" y="3063129"/>
            <a:chExt cx="7189390" cy="1282516"/>
          </a:xfrm>
        </p:grpSpPr>
        <p:sp>
          <p:nvSpPr>
            <p:cNvPr id="48" name="Abgerundetes Rechteck 47">
              <a:hlinkClick r:id="" action="ppaction://noaction"/>
            </p:cNvPr>
            <p:cNvSpPr/>
            <p:nvPr/>
          </p:nvSpPr>
          <p:spPr bwMode="auto">
            <a:xfrm>
              <a:off x="3815915" y="3063129"/>
              <a:ext cx="5077259" cy="1282516"/>
            </a:xfrm>
            <a:prstGeom prst="roundRect">
              <a:avLst>
                <a:gd name="adj" fmla="val 0"/>
              </a:avLst>
            </a:prstGeom>
            <a:solidFill>
              <a:srgbClr val="E6EBED"/>
            </a:solidFill>
            <a:ln w="25400" cap="flat" cmpd="sng" algn="ctr">
              <a:solidFill>
                <a:srgbClr val="E6EBE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Clr>
                  <a:srgbClr val="1A9CCE"/>
                </a:buClr>
                <a:buFont typeface="Webdings" pitchFamily="18" charset="2"/>
                <a:buNone/>
              </a:pPr>
              <a:endParaRPr lang="de-DE" sz="1600" b="1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endParaRPr>
            </a:p>
          </p:txBody>
        </p:sp>
        <p:cxnSp>
          <p:nvCxnSpPr>
            <p:cNvPr id="49" name="Gerade Verbindung 48"/>
            <p:cNvCxnSpPr/>
            <p:nvPr/>
          </p:nvCxnSpPr>
          <p:spPr>
            <a:xfrm flipH="1">
              <a:off x="1703784" y="4325471"/>
              <a:ext cx="2199480" cy="0"/>
            </a:xfrm>
            <a:prstGeom prst="line">
              <a:avLst/>
            </a:prstGeom>
            <a:ln w="44450">
              <a:solidFill>
                <a:srgbClr val="E6E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50">
            <a:hlinkClick r:id="" action="ppaction://noaction"/>
          </p:cNvPr>
          <p:cNvSpPr/>
          <p:nvPr/>
        </p:nvSpPr>
        <p:spPr>
          <a:xfrm>
            <a:off x="3779912" y="3269522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External Benchmark: Key Performance Indicators and position in Europe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Internal Benchmark: Importance vs. satisfaction, recommendations, preferred university for further studies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703784" y="4649402"/>
            <a:ext cx="7189390" cy="1282516"/>
            <a:chOff x="1703784" y="4649402"/>
            <a:chExt cx="7189390" cy="1282516"/>
          </a:xfrm>
        </p:grpSpPr>
        <p:sp>
          <p:nvSpPr>
            <p:cNvPr id="30" name="Abgerundetes Rechteck 29">
              <a:hlinkClick r:id="" action="ppaction://noaction"/>
            </p:cNvPr>
            <p:cNvSpPr/>
            <p:nvPr/>
          </p:nvSpPr>
          <p:spPr bwMode="auto">
            <a:xfrm>
              <a:off x="3815915" y="4649402"/>
              <a:ext cx="5077259" cy="1282516"/>
            </a:xfrm>
            <a:prstGeom prst="roundRect">
              <a:avLst>
                <a:gd name="adj" fmla="val 0"/>
              </a:avLst>
            </a:prstGeom>
            <a:solidFill>
              <a:srgbClr val="E6EBED"/>
            </a:solidFill>
            <a:ln w="25400" cap="flat" cmpd="sng" algn="ctr">
              <a:solidFill>
                <a:srgbClr val="E6EBE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Clr>
                  <a:srgbClr val="1A9CCE"/>
                </a:buClr>
                <a:buFont typeface="Webdings" pitchFamily="18" charset="2"/>
                <a:buNone/>
              </a:pPr>
              <a:endParaRPr lang="de-DE" sz="1600" b="1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>
            <a:xfrm flipH="1">
              <a:off x="1703784" y="5911744"/>
              <a:ext cx="2199480" cy="0"/>
            </a:xfrm>
            <a:prstGeom prst="line">
              <a:avLst/>
            </a:prstGeom>
            <a:ln w="44450">
              <a:solidFill>
                <a:srgbClr val="E6E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>
            <a:off x="2110702" y="5044439"/>
            <a:ext cx="2178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900" algn="l"/>
              </a:tabLst>
            </a:pPr>
            <a:r>
              <a:rPr lang="de-DE" sz="1300" b="1" dirty="0"/>
              <a:t>III. </a:t>
            </a:r>
            <a:r>
              <a:rPr lang="de-DE" sz="1300" b="1" dirty="0" smtClean="0"/>
              <a:t>Communication</a:t>
            </a:r>
            <a:br>
              <a:rPr lang="de-DE" sz="1300" b="1" dirty="0" smtClean="0"/>
            </a:br>
            <a:r>
              <a:rPr lang="de-DE" sz="1300" b="1" dirty="0" smtClean="0"/>
              <a:t>	</a:t>
            </a:r>
            <a:r>
              <a:rPr lang="de-DE" sz="1300" b="1" dirty="0" err="1" smtClean="0"/>
              <a:t>and</a:t>
            </a:r>
            <a:r>
              <a:rPr lang="de-DE" sz="1300" b="1" dirty="0"/>
              <a:t> </a:t>
            </a:r>
            <a:r>
              <a:rPr lang="de-DE" sz="1300" b="1" dirty="0" smtClean="0"/>
              <a:t>Career</a:t>
            </a:r>
            <a:endParaRPr lang="de-DE" sz="1300" b="1" dirty="0"/>
          </a:p>
        </p:txBody>
      </p:sp>
      <p:sp>
        <p:nvSpPr>
          <p:cNvPr id="32" name="Rechteck 31">
            <a:hlinkClick r:id="" action="ppaction://noaction"/>
          </p:cNvPr>
          <p:cNvSpPr/>
          <p:nvPr/>
        </p:nvSpPr>
        <p:spPr>
          <a:xfrm>
            <a:off x="3779912" y="4851831"/>
            <a:ext cx="4814913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Important factors regarding </a:t>
            </a:r>
            <a:r>
              <a:rPr lang="en-US" sz="1300" b="1" dirty="0" smtClean="0">
                <a:solidFill>
                  <a:schemeClr val="tx1"/>
                </a:solidFill>
              </a:rPr>
              <a:t>student </a:t>
            </a:r>
            <a:r>
              <a:rPr lang="en-US" sz="1300" b="1" dirty="0">
                <a:solidFill>
                  <a:schemeClr val="tx1"/>
                </a:solidFill>
              </a:rPr>
              <a:t>selection of employers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Most popular top employers, expected income and </a:t>
            </a:r>
            <a:r>
              <a:rPr lang="en-US" sz="1300" b="1" dirty="0" smtClean="0">
                <a:solidFill>
                  <a:schemeClr val="tx1"/>
                </a:solidFill>
              </a:rPr>
              <a:t>working hours</a:t>
            </a:r>
            <a:endParaRPr lang="en-US" sz="1300" b="1" dirty="0">
              <a:solidFill>
                <a:schemeClr val="tx1"/>
              </a:solidFill>
            </a:endParaRP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Mobility and </a:t>
            </a:r>
            <a:r>
              <a:rPr lang="en-US" sz="1300" b="1" dirty="0" smtClean="0">
                <a:solidFill>
                  <a:schemeClr val="tx1"/>
                </a:solidFill>
              </a:rPr>
              <a:t>student </a:t>
            </a:r>
            <a:r>
              <a:rPr lang="en-US" sz="1300" b="1" dirty="0">
                <a:solidFill>
                  <a:schemeClr val="tx1"/>
                </a:solidFill>
              </a:rPr>
              <a:t>opinions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110702" y="1987543"/>
            <a:ext cx="217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3" algn="l"/>
              </a:tabLst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I.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Surveyed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Abgerundetes Rechteck 53">
            <a:hlinkClick r:id="" action="ppaction://noaction"/>
          </p:cNvPr>
          <p:cNvSpPr/>
          <p:nvPr/>
        </p:nvSpPr>
        <p:spPr bwMode="auto">
          <a:xfrm>
            <a:off x="3815915" y="1484784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tx1"/>
              </a:solidFill>
              <a:sym typeface="Webdings" pitchFamily="18" charset="2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703784" y="2754068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>
            <a:hlinkClick r:id="" action="ppaction://noaction"/>
          </p:cNvPr>
          <p:cNvSpPr/>
          <p:nvPr/>
        </p:nvSpPr>
        <p:spPr>
          <a:xfrm>
            <a:off x="3779912" y="1687213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Key groups surveyed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Sample size and demographic information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Anticipated degrees and fields of study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 experiences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10702" y="3477519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838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II.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Student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Feedback on 	Universities</a:t>
            </a:r>
          </a:p>
        </p:txBody>
      </p:sp>
      <p:pic>
        <p:nvPicPr>
          <p:cNvPr id="20" name="Grafik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1844909"/>
            <a:ext cx="561600" cy="561600"/>
          </a:xfrm>
          <a:prstGeom prst="rect">
            <a:avLst/>
          </a:prstGeom>
        </p:spPr>
      </p:pic>
      <p:pic>
        <p:nvPicPr>
          <p:cNvPr id="22" name="Grafik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5009527"/>
            <a:ext cx="561600" cy="561600"/>
          </a:xfrm>
          <a:prstGeom prst="rect">
            <a:avLst/>
          </a:prstGeom>
        </p:spPr>
      </p:pic>
      <p:pic>
        <p:nvPicPr>
          <p:cNvPr id="23" name="Grafik 2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3423254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" b="6469"/>
          <a:stretch>
            <a:fillRect/>
          </a:stretch>
        </p:blipFill>
        <p:spPr>
          <a:xfrm>
            <a:off x="1543432" y="1098647"/>
            <a:ext cx="7350402" cy="47407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4"/>
          <a:stretch>
            <a:fillRect/>
          </a:stretch>
        </p:blipFill>
        <p:spPr>
          <a:xfrm>
            <a:off x="1619672" y="6010255"/>
            <a:ext cx="7020545" cy="8477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0" t="94148" r="53410" b="402"/>
          <a:stretch>
            <a:fillRect/>
          </a:stretch>
        </p:blipFill>
        <p:spPr>
          <a:xfrm>
            <a:off x="858230" y="5683535"/>
            <a:ext cx="4225930" cy="2762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7" y="245786"/>
            <a:ext cx="6481089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9" b="1054"/>
          <a:stretch>
            <a:fillRect/>
          </a:stretch>
        </p:blipFill>
        <p:spPr>
          <a:xfrm>
            <a:off x="1592409" y="1280242"/>
            <a:ext cx="7073210" cy="455984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251193"/>
            <a:ext cx="6481089" cy="8640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0"/>
          <a:stretch>
            <a:fillRect/>
          </a:stretch>
        </p:blipFill>
        <p:spPr>
          <a:xfrm>
            <a:off x="1619672" y="5877272"/>
            <a:ext cx="70205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6931"/>
            <a:ext cx="6481089" cy="8640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7839"/>
          <a:stretch>
            <a:fillRect/>
          </a:stretch>
        </p:blipFill>
        <p:spPr>
          <a:xfrm>
            <a:off x="1466177" y="1168338"/>
            <a:ext cx="5468664" cy="17991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71" y="3068960"/>
            <a:ext cx="6983972" cy="11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293189"/>
            <a:ext cx="6839203" cy="41954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8"/>
          <a:stretch>
            <a:fillRect/>
          </a:stretch>
        </p:blipFill>
        <p:spPr>
          <a:xfrm>
            <a:off x="1636606" y="6004694"/>
            <a:ext cx="7020545" cy="8533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251123"/>
            <a:ext cx="6481089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2"/>
          <a:stretch/>
        </p:blipFill>
        <p:spPr bwMode="auto">
          <a:xfrm rot="10800000">
            <a:off x="7716921" y="2315072"/>
            <a:ext cx="2156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5137" y="232004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trendence offers a clear overview of </a:t>
            </a:r>
            <a:br>
              <a:rPr lang="en-GB" dirty="0"/>
            </a:br>
            <a:r>
              <a:rPr lang="en-GB" dirty="0"/>
              <a:t>all talented graduates</a:t>
            </a:r>
            <a:endParaRPr lang="de-DE" dirty="0"/>
          </a:p>
        </p:txBody>
      </p:sp>
      <p:pic>
        <p:nvPicPr>
          <p:cNvPr id="43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89" y="2320046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3"/>
          <p:cNvSpPr/>
          <p:nvPr/>
        </p:nvSpPr>
        <p:spPr>
          <a:xfrm>
            <a:off x="1545790" y="1461704"/>
            <a:ext cx="3420000" cy="4559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420000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5" name="Rounded Rectangle 38"/>
          <p:cNvSpPr/>
          <p:nvPr/>
        </p:nvSpPr>
        <p:spPr>
          <a:xfrm>
            <a:off x="1534595" y="2439663"/>
            <a:ext cx="3442389" cy="6456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52"/>
          <p:cNvSpPr txBox="1"/>
          <p:nvPr/>
        </p:nvSpPr>
        <p:spPr>
          <a:xfrm>
            <a:off x="1596358" y="2762463"/>
            <a:ext cx="124764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de-DE" sz="1000" b="1" kern="1000" spc="30" dirty="0">
                <a:solidFill>
                  <a:prstClr val="black"/>
                </a:solidFill>
              </a:rPr>
              <a:t>Business</a:t>
            </a:r>
          </a:p>
        </p:txBody>
      </p:sp>
      <p:sp>
        <p:nvSpPr>
          <p:cNvPr id="47" name="TextBox 67"/>
          <p:cNvSpPr txBox="1"/>
          <p:nvPr/>
        </p:nvSpPr>
        <p:spPr>
          <a:xfrm>
            <a:off x="1687522" y="3182555"/>
            <a:ext cx="3281612" cy="2604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000" dirty="0" smtClean="0">
                <a:solidFill>
                  <a:srgbClr val="7F7F7F"/>
                </a:solidFill>
              </a:rPr>
              <a:t>Number of participants 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1403837" y="4313884"/>
            <a:ext cx="1691999" cy="2778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>
                <a:solidFill>
                  <a:prstClr val="black"/>
                </a:solidFill>
              </a:rPr>
              <a:t>670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52" name="TextBox 36"/>
          <p:cNvSpPr txBox="1"/>
          <p:nvPr/>
        </p:nvSpPr>
        <p:spPr>
          <a:xfrm>
            <a:off x="2481268" y="2745177"/>
            <a:ext cx="1691997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de-DE" sz="1000" b="1" kern="1000" spc="30" dirty="0" smtClean="0">
                <a:solidFill>
                  <a:prstClr val="black"/>
                </a:solidFill>
              </a:rPr>
              <a:t>Engineering/IT</a:t>
            </a:r>
            <a:endParaRPr lang="de-DE" sz="1000" b="1" kern="1000" spc="30" dirty="0">
              <a:solidFill>
                <a:prstClr val="black"/>
              </a:solidFill>
            </a:endParaRPr>
          </a:p>
        </p:txBody>
      </p:sp>
      <p:pic>
        <p:nvPicPr>
          <p:cNvPr id="54" name="Picture 2" descr="C:\Users\michaela.poenisch\AppData\Local\Microsoft\Windows\Temporary Internet Files\Content.Outlook\181EYDPD\studien+text (3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r="27060"/>
          <a:stretch/>
        </p:blipFill>
        <p:spPr bwMode="auto">
          <a:xfrm>
            <a:off x="1534595" y="1592796"/>
            <a:ext cx="3442390" cy="10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24"/>
          <p:cNvSpPr txBox="1"/>
          <p:nvPr/>
        </p:nvSpPr>
        <p:spPr>
          <a:xfrm>
            <a:off x="2501959" y="4313151"/>
            <a:ext cx="1691999" cy="2778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>
                <a:solidFill>
                  <a:prstClr val="black"/>
                </a:solidFill>
              </a:rPr>
              <a:t>700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5969352" y="2324596"/>
            <a:ext cx="1781594" cy="3696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420000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7" name="Rounded Rectangle 38"/>
          <p:cNvSpPr/>
          <p:nvPr/>
        </p:nvSpPr>
        <p:spPr>
          <a:xfrm>
            <a:off x="5969352" y="2444214"/>
            <a:ext cx="1777310" cy="6456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9" name="Picture 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2"/>
          <a:stretch/>
        </p:blipFill>
        <p:spPr bwMode="auto">
          <a:xfrm>
            <a:off x="5769460" y="2315072"/>
            <a:ext cx="2156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hteck 59"/>
          <p:cNvSpPr/>
          <p:nvPr/>
        </p:nvSpPr>
        <p:spPr>
          <a:xfrm>
            <a:off x="5969352" y="2300141"/>
            <a:ext cx="1777310" cy="357635"/>
          </a:xfrm>
          <a:prstGeom prst="rect">
            <a:avLst/>
          </a:prstGeom>
          <a:solidFill>
            <a:srgbClr val="52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b="1" dirty="0">
              <a:solidFill>
                <a:prstClr val="white"/>
              </a:solidFill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5947456" y="2673502"/>
            <a:ext cx="182109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000" b="1" dirty="0" err="1" smtClean="0">
                <a:solidFill>
                  <a:prstClr val="black"/>
                </a:solidFill>
              </a:rPr>
              <a:t>trendence</a:t>
            </a:r>
            <a:r>
              <a:rPr lang="de-DE" sz="1000" b="1" dirty="0" smtClean="0">
                <a:solidFill>
                  <a:prstClr val="black"/>
                </a:solidFill>
              </a:rPr>
              <a:t> </a:t>
            </a:r>
            <a:r>
              <a:rPr lang="de-DE" sz="1000" b="1" dirty="0">
                <a:solidFill>
                  <a:prstClr val="black"/>
                </a:solidFill>
              </a:rPr>
              <a:t>Graduate Barometer in </a:t>
            </a:r>
            <a:r>
              <a:rPr lang="de-DE" sz="1000" b="1" dirty="0" smtClean="0">
                <a:solidFill>
                  <a:prstClr val="black"/>
                </a:solidFill>
              </a:rPr>
              <a:t>24 </a:t>
            </a:r>
            <a:r>
              <a:rPr lang="de-DE" sz="1000" b="1" dirty="0">
                <a:solidFill>
                  <a:prstClr val="black"/>
                </a:solidFill>
              </a:rPr>
              <a:t>countries!</a:t>
            </a:r>
          </a:p>
        </p:txBody>
      </p:sp>
      <p:sp>
        <p:nvSpPr>
          <p:cNvPr id="62" name="TextBox 26"/>
          <p:cNvSpPr txBox="1"/>
          <p:nvPr/>
        </p:nvSpPr>
        <p:spPr>
          <a:xfrm>
            <a:off x="6006112" y="3122756"/>
            <a:ext cx="851891" cy="27401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Austria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Belgium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Bulgaria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Czech Republic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Denmark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Finland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France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Germany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Greece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Hungary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Ireland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Italy</a:t>
            </a:r>
          </a:p>
          <a:p>
            <a:pPr algn="ctr">
              <a:lnSpc>
                <a:spcPts val="1600"/>
              </a:lnSpc>
            </a:pPr>
            <a:r>
              <a:rPr lang="en-GB" sz="1000" dirty="0" smtClean="0">
                <a:solidFill>
                  <a:srgbClr val="7F7F7F"/>
                </a:solidFill>
              </a:rPr>
              <a:t>Netherlands</a:t>
            </a:r>
            <a:endParaRPr lang="en-GB" sz="1000" dirty="0">
              <a:solidFill>
                <a:srgbClr val="7F7F7F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990444" y="2278903"/>
            <a:ext cx="176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prstClr val="white"/>
                </a:solidFill>
              </a:rPr>
              <a:t>OUR EUROPEAN EDITIONS</a:t>
            </a:r>
          </a:p>
          <a:p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374810" y="4821556"/>
            <a:ext cx="1691999" cy="47965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000" dirty="0" smtClean="0">
                <a:solidFill>
                  <a:srgbClr val="7F7F7F"/>
                </a:solidFill>
              </a:rPr>
              <a:t>Fieldphase</a:t>
            </a:r>
            <a:endParaRPr lang="de-DE" sz="1000" dirty="0">
              <a:solidFill>
                <a:srgbClr val="7F7F7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de-DE" sz="1200" dirty="0" smtClean="0">
                <a:solidFill>
                  <a:prstClr val="black"/>
                </a:solidFill>
              </a:rPr>
              <a:t>Sep 2015 – Feb 2016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6938026" y="3136051"/>
            <a:ext cx="851891" cy="23297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000" dirty="0" smtClean="0">
                <a:solidFill>
                  <a:srgbClr val="7F7F7F"/>
                </a:solidFill>
              </a:rPr>
              <a:t>Norway</a:t>
            </a:r>
            <a:endParaRPr lang="en-GB" sz="1000" dirty="0">
              <a:solidFill>
                <a:srgbClr val="7F7F7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Poland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Portugal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Romania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Russia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Slovakia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Spain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Sweden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Switzerland</a:t>
            </a:r>
          </a:p>
          <a:p>
            <a:pPr algn="ctr">
              <a:lnSpc>
                <a:spcPts val="1600"/>
              </a:lnSpc>
            </a:pPr>
            <a:r>
              <a:rPr lang="en-GB" sz="1000" dirty="0">
                <a:solidFill>
                  <a:srgbClr val="7F7F7F"/>
                </a:solidFill>
              </a:rPr>
              <a:t>Turkey</a:t>
            </a:r>
          </a:p>
          <a:p>
            <a:pPr algn="ctr">
              <a:lnSpc>
                <a:spcPts val="1600"/>
              </a:lnSpc>
            </a:pPr>
            <a:r>
              <a:rPr lang="en-GB" sz="1000" dirty="0" smtClean="0">
                <a:solidFill>
                  <a:srgbClr val="7F7F7F"/>
                </a:solidFill>
              </a:rPr>
              <a:t>UK</a:t>
            </a:r>
            <a:endParaRPr lang="en-GB" sz="1000" dirty="0">
              <a:solidFill>
                <a:srgbClr val="7F7F7F"/>
              </a:solidFill>
            </a:endParaRPr>
          </a:p>
        </p:txBody>
      </p:sp>
      <p:sp>
        <p:nvSpPr>
          <p:cNvPr id="33" name="TextBox 36"/>
          <p:cNvSpPr txBox="1"/>
          <p:nvPr/>
        </p:nvSpPr>
        <p:spPr>
          <a:xfrm>
            <a:off x="3564077" y="2762463"/>
            <a:ext cx="1691997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de-DE" sz="1000" b="1" kern="1000" spc="30" dirty="0" smtClean="0">
                <a:solidFill>
                  <a:prstClr val="black"/>
                </a:solidFill>
              </a:rPr>
              <a:t>Total</a:t>
            </a:r>
            <a:endParaRPr lang="de-DE" sz="1000" b="1" kern="1000" spc="30" dirty="0">
              <a:solidFill>
                <a:prstClr val="black"/>
              </a:solidFill>
            </a:endParaRPr>
          </a:p>
        </p:txBody>
      </p:sp>
      <p:sp>
        <p:nvSpPr>
          <p:cNvPr id="35" name="TextBox 67"/>
          <p:cNvSpPr txBox="1"/>
          <p:nvPr/>
        </p:nvSpPr>
        <p:spPr>
          <a:xfrm>
            <a:off x="1613776" y="3829023"/>
            <a:ext cx="3281612" cy="2778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000" dirty="0" smtClean="0">
                <a:solidFill>
                  <a:srgbClr val="7F7F7F"/>
                </a:solidFill>
              </a:rPr>
              <a:t>Number of universities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1403837" y="3454260"/>
            <a:ext cx="1691999" cy="2672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solidFill>
                  <a:prstClr val="black"/>
                </a:solidFill>
              </a:rPr>
              <a:t>110.000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501959" y="3454260"/>
            <a:ext cx="1691999" cy="2672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solidFill>
                  <a:prstClr val="black"/>
                </a:solidFill>
              </a:rPr>
              <a:t>120.000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3600081" y="3454260"/>
            <a:ext cx="1691999" cy="2778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ts val="1600"/>
              </a:lnSpc>
              <a:defRPr sz="1200">
                <a:solidFill>
                  <a:prstClr val="black"/>
                </a:solidFill>
              </a:defRPr>
            </a:lvl1pPr>
          </a:lstStyle>
          <a:p>
            <a:r>
              <a:rPr lang="de-DE" dirty="0" smtClean="0"/>
              <a:t>300.000</a:t>
            </a:r>
            <a:endParaRPr lang="de-DE" dirty="0"/>
          </a:p>
        </p:txBody>
      </p:sp>
      <p:sp>
        <p:nvSpPr>
          <p:cNvPr id="39" name="TextBox 24"/>
          <p:cNvSpPr txBox="1"/>
          <p:nvPr/>
        </p:nvSpPr>
        <p:spPr>
          <a:xfrm>
            <a:off x="3600081" y="4292768"/>
            <a:ext cx="1691999" cy="2672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ts val="1600"/>
              </a:lnSpc>
              <a:defRPr sz="1200">
                <a:solidFill>
                  <a:prstClr val="black"/>
                </a:solidFill>
              </a:defRPr>
            </a:lvl1pPr>
          </a:lstStyle>
          <a:p>
            <a:r>
              <a:rPr lang="de-DE" dirty="0" smtClean="0"/>
              <a:t>930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17708"/>
          <a:stretch>
            <a:fillRect/>
          </a:stretch>
        </p:blipFill>
        <p:spPr>
          <a:xfrm>
            <a:off x="1492726" y="1467662"/>
            <a:ext cx="6101873" cy="47623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0"/>
          <a:stretch>
            <a:fillRect/>
          </a:stretch>
        </p:blipFill>
        <p:spPr>
          <a:xfrm>
            <a:off x="1636606" y="5993629"/>
            <a:ext cx="7020545" cy="8643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6931"/>
            <a:ext cx="6481089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18626"/>
          <a:stretch>
            <a:fillRect/>
          </a:stretch>
        </p:blipFill>
        <p:spPr>
          <a:xfrm>
            <a:off x="1492950" y="1468800"/>
            <a:ext cx="6031800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7"/>
          <a:stretch>
            <a:fillRect/>
          </a:stretch>
        </p:blipFill>
        <p:spPr>
          <a:xfrm>
            <a:off x="1627081" y="5987385"/>
            <a:ext cx="7020545" cy="86109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5790"/>
            <a:ext cx="6481089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40213"/>
          <a:stretch>
            <a:fillRect/>
          </a:stretch>
        </p:blipFill>
        <p:spPr>
          <a:xfrm>
            <a:off x="1502475" y="1468800"/>
            <a:ext cx="4352926" cy="47623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249618"/>
            <a:ext cx="6481089" cy="8656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9"/>
          <a:stretch>
            <a:fillRect/>
          </a:stretch>
        </p:blipFill>
        <p:spPr>
          <a:xfrm>
            <a:off x="1622512" y="6001250"/>
            <a:ext cx="7020545" cy="7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r="37496"/>
          <a:stretch>
            <a:fillRect/>
          </a:stretch>
        </p:blipFill>
        <p:spPr>
          <a:xfrm>
            <a:off x="1512000" y="1468800"/>
            <a:ext cx="4552950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2"/>
          <a:stretch>
            <a:fillRect/>
          </a:stretch>
        </p:blipFill>
        <p:spPr>
          <a:xfrm>
            <a:off x="1627081" y="6001250"/>
            <a:ext cx="7020545" cy="8567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42"/>
            <a:ext cx="6481089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>
          <a:xfrm>
            <a:off x="1615108" y="2446062"/>
            <a:ext cx="4217367" cy="15879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 b="3668"/>
          <a:stretch>
            <a:fillRect/>
          </a:stretch>
        </p:blipFill>
        <p:spPr>
          <a:xfrm>
            <a:off x="1615108" y="916361"/>
            <a:ext cx="4217367" cy="15297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 b="2969"/>
          <a:stretch>
            <a:fillRect/>
          </a:stretch>
        </p:blipFill>
        <p:spPr>
          <a:xfrm>
            <a:off x="1621582" y="3975764"/>
            <a:ext cx="4210893" cy="1540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8"/>
          <a:stretch>
            <a:fillRect/>
          </a:stretch>
        </p:blipFill>
        <p:spPr>
          <a:xfrm>
            <a:off x="1633009" y="6005988"/>
            <a:ext cx="7020545" cy="8520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6481089" cy="8640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7" y="5521816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" b="3650"/>
          <a:stretch>
            <a:fillRect/>
          </a:stretch>
        </p:blipFill>
        <p:spPr>
          <a:xfrm>
            <a:off x="1616400" y="918001"/>
            <a:ext cx="4216075" cy="153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"/>
          <a:stretch>
            <a:fillRect/>
          </a:stretch>
        </p:blipFill>
        <p:spPr>
          <a:xfrm>
            <a:off x="1616400" y="2448000"/>
            <a:ext cx="4216075" cy="15879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 b="2883"/>
          <a:stretch>
            <a:fillRect/>
          </a:stretch>
        </p:blipFill>
        <p:spPr>
          <a:xfrm>
            <a:off x="1620000" y="3974400"/>
            <a:ext cx="4212475" cy="154216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6481089" cy="8640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8"/>
          <a:stretch>
            <a:fillRect/>
          </a:stretch>
        </p:blipFill>
        <p:spPr>
          <a:xfrm>
            <a:off x="1633009" y="6005988"/>
            <a:ext cx="7020545" cy="852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7" y="5521816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91" b="3054"/>
          <a:stretch>
            <a:fillRect/>
          </a:stretch>
        </p:blipFill>
        <p:spPr>
          <a:xfrm>
            <a:off x="1616400" y="918001"/>
            <a:ext cx="4216075" cy="15394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6481089" cy="8640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8"/>
          <a:stretch>
            <a:fillRect/>
          </a:stretch>
        </p:blipFill>
        <p:spPr>
          <a:xfrm>
            <a:off x="1633009" y="6005988"/>
            <a:ext cx="7020545" cy="852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7" y="5521816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norma.warthemann\Desktop\Twit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2386" y="6022800"/>
            <a:ext cx="406800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atharina.bonow\Desktop\Linkedin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91" y="6021288"/>
            <a:ext cx="405872" cy="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atharina.bonow\Desktop\Xing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97" y="6021288"/>
            <a:ext cx="405871" cy="4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atharina.bonow\Desktop\Youtube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09" y="6021288"/>
            <a:ext cx="405872" cy="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:\Public Relations\Marketing\Mitarbeiterfotos\final_neu\Christine Dietzsch\Print (c) jakobhoff.com\Christine Dietz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16" y="2589076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6764" y="4423879"/>
            <a:ext cx="396044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chemeClr val="bg1"/>
                </a:solidFill>
              </a:rPr>
              <a:t>CHRISTINE DIETZSCH 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Head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Partner Relations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christine.dietzsch@trendence.com</a:t>
            </a:r>
            <a:r>
              <a:rPr lang="de-DE" sz="1200" dirty="0">
                <a:solidFill>
                  <a:schemeClr val="bg1"/>
                </a:solidFill>
              </a:rPr>
              <a:t/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+49 30 2592988-311 </a:t>
            </a:r>
            <a:endParaRPr lang="de-DE" sz="1200" dirty="0" smtClean="0">
              <a:solidFill>
                <a:schemeClr val="bg1"/>
              </a:solidFill>
            </a:endParaRPr>
          </a:p>
          <a:p>
            <a:pPr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trendence Institut GmbH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Markgrafenstraße 62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10969 Berlin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Germany</a:t>
            </a: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www.trendence.com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on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hlinkClick r:id="rId2"/>
          </p:cNvPr>
          <p:cNvSpPr/>
          <p:nvPr/>
        </p:nvSpPr>
        <p:spPr>
          <a:xfrm>
            <a:off x="5099122" y="6224223"/>
            <a:ext cx="1777134" cy="30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6" name="Picture 6" descr="C:\Users\norma.warthemann\Desktop\Twitt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2386" y="6022800"/>
            <a:ext cx="406800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atharina.bonow\Desktop\Linkedin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91" y="6021288"/>
            <a:ext cx="405872" cy="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atharina.bonow\Desktop\Xing1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97" y="6021288"/>
            <a:ext cx="405871" cy="4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atharina.bonow\Desktop\Youtube1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09" y="6021288"/>
            <a:ext cx="405872" cy="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:\Public Relations\Marketing\Mitarbeiterfotos\final_neu\Florian Hanel\Print (c) jakobhoff.com\Florian Hane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16" y="2589076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04048" y="4423880"/>
            <a:ext cx="396044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chemeClr val="bg1"/>
                </a:solidFill>
              </a:rPr>
              <a:t>FLORIAN HANEL 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Country Manager DACH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florian.hanel@trendence.com</a:t>
            </a:r>
            <a:r>
              <a:rPr lang="de-DE" sz="1200" dirty="0">
                <a:solidFill>
                  <a:schemeClr val="bg1"/>
                </a:solidFill>
              </a:rPr>
              <a:t/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+49 30 2592988-618</a:t>
            </a:r>
          </a:p>
          <a:p>
            <a:pPr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trendence </a:t>
            </a:r>
            <a:r>
              <a:rPr lang="de-DE" sz="1200" b="1" dirty="0">
                <a:solidFill>
                  <a:schemeClr val="bg1"/>
                </a:solidFill>
              </a:rPr>
              <a:t>Institut GmbH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Markgrafenstraße </a:t>
            </a:r>
            <a:r>
              <a:rPr lang="de-DE" sz="1200" dirty="0">
                <a:solidFill>
                  <a:schemeClr val="bg1"/>
                </a:solidFill>
              </a:rPr>
              <a:t>62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10969 </a:t>
            </a:r>
            <a:r>
              <a:rPr lang="de-DE" sz="1200" dirty="0" smtClean="0">
                <a:solidFill>
                  <a:schemeClr val="bg1"/>
                </a:solidFill>
              </a:rPr>
              <a:t>Berlin</a:t>
            </a:r>
            <a:r>
              <a:rPr lang="de-DE" sz="1200" dirty="0">
                <a:solidFill>
                  <a:schemeClr val="bg1"/>
                </a:solidFill>
              </a:rPr>
              <a:t/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Germany</a:t>
            </a: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www.trendence.com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on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Publication Information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21376" y="1376200"/>
            <a:ext cx="6868378" cy="40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  <a:buClr>
                <a:srgbClr val="006ADF"/>
              </a:buClr>
            </a:pPr>
            <a:r>
              <a:rPr lang="de-DE" sz="1600" b="1" spc="50" dirty="0" err="1">
                <a:solidFill>
                  <a:srgbClr val="007A93"/>
                </a:solidFill>
              </a:rPr>
              <a:t>Dear</a:t>
            </a:r>
            <a:r>
              <a:rPr lang="de-DE" sz="1600" b="1" spc="50" dirty="0">
                <a:solidFill>
                  <a:srgbClr val="007A93"/>
                </a:solidFill>
              </a:rPr>
              <a:t> </a:t>
            </a:r>
            <a:r>
              <a:rPr lang="de-DE" sz="1600" b="1" spc="50" dirty="0" err="1">
                <a:solidFill>
                  <a:srgbClr val="007A93"/>
                </a:solidFill>
              </a:rPr>
              <a:t>readers</a:t>
            </a:r>
            <a:r>
              <a:rPr lang="de-DE" sz="1600" b="1" spc="50" dirty="0">
                <a:solidFill>
                  <a:srgbClr val="007A93"/>
                </a:solidFill>
              </a:rPr>
              <a:t>,</a:t>
            </a:r>
          </a:p>
          <a:p>
            <a:pPr>
              <a:lnSpc>
                <a:spcPts val="1600"/>
              </a:lnSpc>
              <a:buClr>
                <a:srgbClr val="006ADF"/>
              </a:buClr>
            </a:pPr>
            <a:r>
              <a: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Thank 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you for your participation in the trendence Graduate Barometer 2016! This report has been specifically compiled for your university and contains data that has not yet been published.</a:t>
            </a:r>
          </a:p>
          <a:p>
            <a:pPr>
              <a:lnSpc>
                <a:spcPts val="1600"/>
              </a:lnSpc>
              <a:buClr>
                <a:srgbClr val="006ADF"/>
              </a:buClr>
            </a:pPr>
            <a:endParaRPr lang="de-DE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You are welcome to use individual figures from this report for internal and external communication through the university website or newsletter citing trendence Institute as your source in the text. </a:t>
            </a:r>
            <a:endParaRPr lang="en-US" sz="13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7A93"/>
                </a:solidFill>
              </a:rPr>
              <a:t>However, publication of the whole report or parts thereof, e.g. complete tables or images, is not permitted.</a:t>
            </a:r>
          </a:p>
          <a:p>
            <a:pPr>
              <a:lnSpc>
                <a:spcPts val="1600"/>
              </a:lnSpc>
              <a:buClr>
                <a:srgbClr val="007A93"/>
              </a:buClr>
            </a:pPr>
            <a:endParaRPr lang="de-DE" sz="13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You may use the reported data for academic purposes (personal studies, lectures etc</a:t>
            </a:r>
            <a:r>
              <a: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.)</a:t>
            </a:r>
            <a:r>
              <a:rPr lang="de-DE" sz="13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endParaRPr lang="de-DE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563" indent="-182563">
              <a:lnSpc>
                <a:spcPts val="1600"/>
              </a:lnSpc>
              <a:buClr>
                <a:srgbClr val="007A93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Furthermore, you are permitted to publish the report results on restricted access platforms which are university internal, provided that the data cannot be forwarded to third parties through this platform.</a:t>
            </a:r>
          </a:p>
          <a:p>
            <a:pPr indent="-285750">
              <a:lnSpc>
                <a:spcPts val="1600"/>
              </a:lnSpc>
              <a:buClr>
                <a:srgbClr val="006ADF"/>
              </a:buClr>
              <a:buFont typeface="Arial" panose="020B0604020202020204" pitchFamily="34" charset="0"/>
              <a:buChar char="•"/>
            </a:pPr>
            <a:endParaRPr lang="de-DE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ts val="1600"/>
              </a:lnSpc>
              <a:buClr>
                <a:srgbClr val="006ADF"/>
              </a:buClr>
            </a:pPr>
            <a:r>
              <a:rPr lang="en-US" sz="1600" b="1" spc="50" dirty="0">
                <a:solidFill>
                  <a:srgbClr val="007A93"/>
                </a:solidFill>
              </a:rPr>
              <a:t>Kind regards,</a:t>
            </a:r>
          </a:p>
          <a:p>
            <a:pPr>
              <a:lnSpc>
                <a:spcPts val="1600"/>
              </a:lnSpc>
              <a:buClr>
                <a:srgbClr val="006ADF"/>
              </a:buClr>
            </a:pPr>
            <a:r>
              <a:rPr lang="en-US" sz="1600" b="1" spc="50" dirty="0">
                <a:solidFill>
                  <a:srgbClr val="007A93"/>
                </a:solidFill>
              </a:rPr>
              <a:t>Your trendence team</a:t>
            </a:r>
          </a:p>
        </p:txBody>
      </p:sp>
    </p:spTree>
    <p:extLst>
      <p:ext uri="{BB962C8B-B14F-4D97-AF65-F5344CB8AC3E}">
        <p14:creationId xmlns:p14="http://schemas.microsoft.com/office/powerpoint/2010/main" val="37995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/>
          <p:cNvSpPr txBox="1"/>
          <p:nvPr/>
        </p:nvSpPr>
        <p:spPr>
          <a:xfrm>
            <a:off x="2110702" y="1987543"/>
            <a:ext cx="217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375" algn="l"/>
              </a:tabLst>
            </a:pPr>
            <a:r>
              <a:rPr lang="de-DE" sz="1200" b="1" dirty="0"/>
              <a:t>I. </a:t>
            </a:r>
            <a:r>
              <a:rPr lang="de-DE" sz="1200" b="1" dirty="0" smtClean="0"/>
              <a:t>	</a:t>
            </a:r>
            <a:r>
              <a:rPr lang="de-DE" sz="1200" b="1" dirty="0" err="1" smtClean="0"/>
              <a:t>Students</a:t>
            </a:r>
            <a:r>
              <a:rPr lang="de-DE" sz="1200" b="1" dirty="0" smtClean="0"/>
              <a:t> </a:t>
            </a:r>
            <a:r>
              <a:rPr lang="de-DE" sz="1200" b="1" dirty="0" err="1"/>
              <a:t>Surveyed</a:t>
            </a: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0" name="Abgerundetes Rechteck 29">
            <a:hlinkClick r:id="" action="ppaction://noaction"/>
          </p:cNvPr>
          <p:cNvSpPr/>
          <p:nvPr/>
        </p:nvSpPr>
        <p:spPr bwMode="auto">
          <a:xfrm>
            <a:off x="3815915" y="4649402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bg1">
                  <a:lumMod val="50000"/>
                </a:schemeClr>
              </a:solidFill>
              <a:sym typeface="Webdings" pitchFamily="18" charset="2"/>
            </a:endParaRPr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1703784" y="5911744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110702" y="5059828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8438" algn="l"/>
              </a:tabLst>
            </a:pPr>
            <a:r>
              <a:rPr lang="de-DE" sz="1200" b="1" dirty="0" smtClean="0"/>
              <a:t>III. Communication </a:t>
            </a:r>
            <a:br>
              <a:rPr lang="de-DE" sz="1200" b="1" dirty="0" smtClean="0"/>
            </a:br>
            <a:r>
              <a:rPr lang="de-DE" sz="1200" b="1" dirty="0" smtClean="0"/>
              <a:t>	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Career</a:t>
            </a:r>
            <a:endParaRPr lang="de-DE" sz="1200" b="1" dirty="0"/>
          </a:p>
        </p:txBody>
      </p:sp>
      <p:sp>
        <p:nvSpPr>
          <p:cNvPr id="32" name="Rechteck 31">
            <a:hlinkClick r:id="" action="ppaction://noaction"/>
          </p:cNvPr>
          <p:cNvSpPr/>
          <p:nvPr/>
        </p:nvSpPr>
        <p:spPr>
          <a:xfrm>
            <a:off x="3779912" y="4851831"/>
            <a:ext cx="4814913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Important factors regarding </a:t>
            </a:r>
            <a:r>
              <a:rPr lang="en-US" sz="1200" b="1" dirty="0" smtClean="0">
                <a:solidFill>
                  <a:schemeClr val="tx1"/>
                </a:solidFill>
              </a:rPr>
              <a:t>student </a:t>
            </a:r>
            <a:r>
              <a:rPr lang="en-US" sz="1200" b="1" dirty="0">
                <a:solidFill>
                  <a:schemeClr val="tx1"/>
                </a:solidFill>
              </a:rPr>
              <a:t>selection of employers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Most popular top employers, expected income and working hours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Mobility and </a:t>
            </a:r>
            <a:r>
              <a:rPr lang="en-US" sz="1200" b="1" dirty="0" smtClean="0">
                <a:solidFill>
                  <a:schemeClr val="tx1"/>
                </a:solidFill>
              </a:rPr>
              <a:t>student </a:t>
            </a:r>
            <a:r>
              <a:rPr lang="en-US" sz="1200" b="1" dirty="0">
                <a:solidFill>
                  <a:schemeClr val="tx1"/>
                </a:solidFill>
              </a:rPr>
              <a:t>opinions</a:t>
            </a:r>
          </a:p>
        </p:txBody>
      </p:sp>
      <p:sp>
        <p:nvSpPr>
          <p:cNvPr id="54" name="Abgerundetes Rechteck 53">
            <a:hlinkClick r:id="" action="ppaction://noaction"/>
          </p:cNvPr>
          <p:cNvSpPr/>
          <p:nvPr/>
        </p:nvSpPr>
        <p:spPr bwMode="auto">
          <a:xfrm>
            <a:off x="3815915" y="1484784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olidFill>
                <a:schemeClr val="tx1"/>
              </a:solidFill>
              <a:sym typeface="Webdings" pitchFamily="18" charset="2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703784" y="2754068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>
            <a:hlinkClick r:id="" action="ppaction://noaction"/>
          </p:cNvPr>
          <p:cNvSpPr/>
          <p:nvPr/>
        </p:nvSpPr>
        <p:spPr>
          <a:xfrm>
            <a:off x="3779912" y="1687213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Key groups surveyed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Sample size and demographic information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Anticipated degrees and fields of study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Student experiences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Abgerundetes Rechteck 47">
            <a:hlinkClick r:id="" action="ppaction://noaction"/>
          </p:cNvPr>
          <p:cNvSpPr/>
          <p:nvPr/>
        </p:nvSpPr>
        <p:spPr bwMode="auto">
          <a:xfrm>
            <a:off x="3815915" y="3063129"/>
            <a:ext cx="5077259" cy="1282516"/>
          </a:xfrm>
          <a:prstGeom prst="roundRect">
            <a:avLst>
              <a:gd name="adj" fmla="val 0"/>
            </a:avLst>
          </a:prstGeom>
          <a:solidFill>
            <a:srgbClr val="E6EBED"/>
          </a:solidFill>
          <a:ln w="25400" cap="flat" cmpd="sng" algn="ctr">
            <a:solidFill>
              <a:srgbClr val="E6EBE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endParaRPr lang="de-DE" sz="1600" b="1" dirty="0">
              <a:sym typeface="Webdings" pitchFamily="18" charset="2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H="1">
            <a:off x="1703784" y="4325471"/>
            <a:ext cx="2199480" cy="0"/>
          </a:xfrm>
          <a:prstGeom prst="line">
            <a:avLst/>
          </a:prstGeom>
          <a:ln w="44450">
            <a:solidFill>
              <a:srgbClr val="E6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110702" y="3473555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375" algn="l"/>
              </a:tabLst>
            </a:pPr>
            <a:r>
              <a:rPr lang="en-US" sz="1200" b="1" dirty="0"/>
              <a:t>II. </a:t>
            </a:r>
            <a:r>
              <a:rPr lang="en-US" sz="1200" b="1" dirty="0" smtClean="0"/>
              <a:t>	Student </a:t>
            </a:r>
            <a:r>
              <a:rPr lang="en-US" sz="1200" b="1" dirty="0"/>
              <a:t>Feedback on </a:t>
            </a:r>
            <a:r>
              <a:rPr lang="en-US" sz="1200" b="1" dirty="0" smtClean="0"/>
              <a:t>	Universities</a:t>
            </a:r>
            <a:endParaRPr lang="en-US" sz="1200" b="1" dirty="0"/>
          </a:p>
        </p:txBody>
      </p:sp>
      <p:sp>
        <p:nvSpPr>
          <p:cNvPr id="51" name="Rechteck 50">
            <a:hlinkClick r:id="" action="ppaction://noaction"/>
          </p:cNvPr>
          <p:cNvSpPr/>
          <p:nvPr/>
        </p:nvSpPr>
        <p:spPr>
          <a:xfrm>
            <a:off x="3779912" y="3265558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External Benchmark: Key Performance Indicators and position in Europe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Internal Benchmark: Importance vs. satisfaction, recommendations, preferred university for further studies</a:t>
            </a:r>
          </a:p>
        </p:txBody>
      </p:sp>
      <p:pic>
        <p:nvPicPr>
          <p:cNvPr id="18" name="Grafik 1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1844909"/>
            <a:ext cx="561600" cy="561600"/>
          </a:xfrm>
          <a:prstGeom prst="rect">
            <a:avLst/>
          </a:prstGeom>
        </p:spPr>
      </p:pic>
      <p:pic>
        <p:nvPicPr>
          <p:cNvPr id="19" name="Grafik 1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5009527"/>
            <a:ext cx="561600" cy="561600"/>
          </a:xfrm>
          <a:prstGeom prst="rect">
            <a:avLst/>
          </a:prstGeom>
        </p:spPr>
      </p:pic>
      <p:pic>
        <p:nvPicPr>
          <p:cNvPr id="20" name="Grafik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3423254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815896"/>
            <a:ext cx="3600944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703784" y="3067093"/>
            <a:ext cx="7189390" cy="1282516"/>
            <a:chOff x="1703784" y="3063129"/>
            <a:chExt cx="7189390" cy="1282516"/>
          </a:xfrm>
        </p:grpSpPr>
        <p:sp>
          <p:nvSpPr>
            <p:cNvPr id="48" name="Abgerundetes Rechteck 47">
              <a:hlinkClick r:id="" action="ppaction://noaction"/>
            </p:cNvPr>
            <p:cNvSpPr/>
            <p:nvPr/>
          </p:nvSpPr>
          <p:spPr bwMode="auto">
            <a:xfrm>
              <a:off x="3815915" y="3063129"/>
              <a:ext cx="5077259" cy="1282516"/>
            </a:xfrm>
            <a:prstGeom prst="roundRect">
              <a:avLst>
                <a:gd name="adj" fmla="val 0"/>
              </a:avLst>
            </a:prstGeom>
            <a:solidFill>
              <a:srgbClr val="E6EBED"/>
            </a:solidFill>
            <a:ln w="25400" cap="flat" cmpd="sng" algn="ctr">
              <a:solidFill>
                <a:srgbClr val="E6EBE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Clr>
                  <a:srgbClr val="1A9CCE"/>
                </a:buClr>
                <a:buFont typeface="Webdings" pitchFamily="18" charset="2"/>
                <a:buNone/>
              </a:pPr>
              <a:endParaRPr lang="de-DE" sz="1600" b="1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endParaRPr>
            </a:p>
          </p:txBody>
        </p:sp>
        <p:cxnSp>
          <p:nvCxnSpPr>
            <p:cNvPr id="49" name="Gerade Verbindung 48"/>
            <p:cNvCxnSpPr/>
            <p:nvPr/>
          </p:nvCxnSpPr>
          <p:spPr>
            <a:xfrm flipH="1">
              <a:off x="1703784" y="4325471"/>
              <a:ext cx="2199480" cy="0"/>
            </a:xfrm>
            <a:prstGeom prst="line">
              <a:avLst/>
            </a:prstGeom>
            <a:ln w="44450">
              <a:solidFill>
                <a:srgbClr val="E6E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50">
            <a:hlinkClick r:id="" action="ppaction://noaction"/>
          </p:cNvPr>
          <p:cNvSpPr/>
          <p:nvPr/>
        </p:nvSpPr>
        <p:spPr>
          <a:xfrm>
            <a:off x="3779912" y="3269522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External Benchmark: Key Performance Indicators and position in Europe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Internal Benchmark: Importance vs. satisfaction, recommendations, preferred university for further studies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703784" y="4649402"/>
            <a:ext cx="7189390" cy="1282516"/>
            <a:chOff x="1703784" y="4649402"/>
            <a:chExt cx="7189390" cy="1282516"/>
          </a:xfrm>
        </p:grpSpPr>
        <p:sp>
          <p:nvSpPr>
            <p:cNvPr id="30" name="Abgerundetes Rechteck 29">
              <a:hlinkClick r:id="" action="ppaction://noaction"/>
            </p:cNvPr>
            <p:cNvSpPr/>
            <p:nvPr/>
          </p:nvSpPr>
          <p:spPr bwMode="auto">
            <a:xfrm>
              <a:off x="3815915" y="4649402"/>
              <a:ext cx="5077259" cy="1282516"/>
            </a:xfrm>
            <a:prstGeom prst="roundRect">
              <a:avLst>
                <a:gd name="adj" fmla="val 0"/>
              </a:avLst>
            </a:prstGeom>
            <a:solidFill>
              <a:srgbClr val="E6EBED"/>
            </a:solidFill>
            <a:ln w="25400" cap="flat" cmpd="sng" algn="ctr">
              <a:solidFill>
                <a:srgbClr val="E6EBE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Clr>
                  <a:srgbClr val="1A9CCE"/>
                </a:buClr>
                <a:buFont typeface="Webdings" pitchFamily="18" charset="2"/>
                <a:buNone/>
              </a:pPr>
              <a:endParaRPr lang="de-DE" sz="1600" b="1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>
            <a:xfrm flipH="1">
              <a:off x="1703784" y="5911744"/>
              <a:ext cx="2199480" cy="0"/>
            </a:xfrm>
            <a:prstGeom prst="line">
              <a:avLst/>
            </a:prstGeom>
            <a:ln w="44450">
              <a:solidFill>
                <a:srgbClr val="E6E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hteck 31">
            <a:hlinkClick r:id="" action="ppaction://noaction"/>
          </p:cNvPr>
          <p:cNvSpPr/>
          <p:nvPr/>
        </p:nvSpPr>
        <p:spPr>
          <a:xfrm>
            <a:off x="3779912" y="4851831"/>
            <a:ext cx="4814913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Important factors regarding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selection of employers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Most popular top employers, expected income and working hours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Mobility and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student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opinions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110702" y="1979848"/>
            <a:ext cx="2178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8113" algn="l"/>
              </a:tabLst>
            </a:pPr>
            <a:r>
              <a:rPr lang="de-DE" sz="1300" b="1" dirty="0"/>
              <a:t>I. </a:t>
            </a:r>
            <a:r>
              <a:rPr lang="de-DE" sz="1300" b="1" dirty="0" smtClean="0"/>
              <a:t>	</a:t>
            </a:r>
            <a:r>
              <a:rPr lang="de-DE" sz="1300" b="1" dirty="0" err="1" smtClean="0"/>
              <a:t>Students</a:t>
            </a:r>
            <a:r>
              <a:rPr lang="de-DE" sz="1300" b="1" dirty="0" smtClean="0"/>
              <a:t> </a:t>
            </a:r>
            <a:r>
              <a:rPr lang="de-DE" sz="1300" b="1" dirty="0" err="1"/>
              <a:t>Surveyed</a:t>
            </a:r>
            <a:endParaRPr lang="de-DE" sz="13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703784" y="1484784"/>
            <a:ext cx="7189390" cy="1282516"/>
            <a:chOff x="1703784" y="1484784"/>
            <a:chExt cx="7189390" cy="1282516"/>
          </a:xfrm>
        </p:grpSpPr>
        <p:sp>
          <p:nvSpPr>
            <p:cNvPr id="54" name="Abgerundetes Rechteck 53">
              <a:hlinkClick r:id="" action="ppaction://noaction"/>
            </p:cNvPr>
            <p:cNvSpPr/>
            <p:nvPr/>
          </p:nvSpPr>
          <p:spPr bwMode="auto">
            <a:xfrm>
              <a:off x="3815915" y="1484784"/>
              <a:ext cx="5077259" cy="1282516"/>
            </a:xfrm>
            <a:prstGeom prst="roundRect">
              <a:avLst>
                <a:gd name="adj" fmla="val 0"/>
              </a:avLst>
            </a:prstGeom>
            <a:solidFill>
              <a:srgbClr val="E6EBED"/>
            </a:solidFill>
            <a:ln w="25400" cap="flat" cmpd="sng" algn="ctr">
              <a:solidFill>
                <a:srgbClr val="E6EBE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Clr>
                  <a:srgbClr val="1A9CCE"/>
                </a:buClr>
                <a:buFont typeface="Webdings" pitchFamily="18" charset="2"/>
                <a:buNone/>
              </a:pPr>
              <a:endParaRPr lang="de-DE" sz="1600" b="1" dirty="0">
                <a:solidFill>
                  <a:schemeClr val="tx1"/>
                </a:solidFill>
                <a:sym typeface="Webdings" pitchFamily="18" charset="2"/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>
            <a:xfrm flipH="1">
              <a:off x="1703784" y="2754068"/>
              <a:ext cx="2199480" cy="0"/>
            </a:xfrm>
            <a:prstGeom prst="line">
              <a:avLst/>
            </a:prstGeom>
            <a:ln w="44450">
              <a:solidFill>
                <a:srgbClr val="E6E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hteck 56">
            <a:hlinkClick r:id="" action="ppaction://noaction"/>
          </p:cNvPr>
          <p:cNvSpPr/>
          <p:nvPr/>
        </p:nvSpPr>
        <p:spPr>
          <a:xfrm>
            <a:off x="3779912" y="1687213"/>
            <a:ext cx="4968552" cy="8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Key groups surveyed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Sample size and demographic information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Anticipated degrees and fields of study</a:t>
            </a:r>
          </a:p>
          <a:p>
            <a:pPr marL="171450" lvl="1" indent="-171450">
              <a:lnSpc>
                <a:spcPct val="150000"/>
              </a:lnSpc>
              <a:buClr>
                <a:srgbClr val="0091C9"/>
              </a:buClr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</a:rPr>
              <a:t>Student experiences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10702" y="3477519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8438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II.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Student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Feedback on 	Universities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110702" y="5059828"/>
            <a:ext cx="217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375" algn="l"/>
              </a:tabLst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III. Communication 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Career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Grafik 2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1844909"/>
            <a:ext cx="561600" cy="561600"/>
          </a:xfrm>
          <a:prstGeom prst="rect">
            <a:avLst/>
          </a:prstGeom>
        </p:spPr>
      </p:pic>
      <p:pic>
        <p:nvPicPr>
          <p:cNvPr id="24" name="Grafik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5009527"/>
            <a:ext cx="561600" cy="561600"/>
          </a:xfrm>
          <a:prstGeom prst="rect">
            <a:avLst/>
          </a:prstGeom>
        </p:spPr>
      </p:pic>
      <p:pic>
        <p:nvPicPr>
          <p:cNvPr id="25" name="Grafik 24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72" y="3423254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5790"/>
            <a:ext cx="6481089" cy="8656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>
            <a:fillRect/>
          </a:stretch>
        </p:blipFill>
        <p:spPr>
          <a:xfrm>
            <a:off x="1232286" y="1647825"/>
            <a:ext cx="7713914" cy="45761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90"/>
          <a:stretch>
            <a:fillRect/>
          </a:stretch>
        </p:blipFill>
        <p:spPr>
          <a:xfrm>
            <a:off x="1232286" y="1461647"/>
            <a:ext cx="7713914" cy="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"/>
          <a:stretch>
            <a:fillRect/>
          </a:stretch>
        </p:blipFill>
        <p:spPr>
          <a:xfrm>
            <a:off x="1619672" y="1459068"/>
            <a:ext cx="7416378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20" y="245790"/>
            <a:ext cx="6481089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RAD16_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t"/>
      <a:lstStyle>
        <a:defPPr>
          <a:defRPr sz="5000" dirty="0" smtClean="0">
            <a:solidFill>
              <a:schemeClr val="bg1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nhalt_Slid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sq" cmpd="sng" algn="ctr">
          <a:solidFill>
            <a:srgbClr val="0091C9">
              <a:alpha val="44000"/>
            </a:srgbClr>
          </a:solidFill>
          <a:prstDash val="sysDash"/>
          <a:round/>
          <a:headEnd type="none" w="med" len="med"/>
          <a:tailEnd type="none" w="med" len="med"/>
        </a:ln>
        <a:effectLst/>
        <a:extLst/>
      </a:spPr>
      <a:bodyPr vert="horz" wrap="square" lIns="108000" tIns="36000" rIns="108000" bIns="36000" numCol="1" rtlCol="0" anchor="ctr" anchorCtr="0" compatLnSpc="1">
        <a:prstTxWarp prst="textNoShape">
          <a:avLst/>
        </a:prstTxWarp>
        <a:noAutofit/>
      </a:bodyPr>
      <a:lstStyle>
        <a:defPPr algn="r">
          <a:defRPr sz="1000"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Kapitel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93"/>
        </a:solidFill>
        <a:ln>
          <a:solidFill>
            <a:srgbClr val="007A9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Titelblatt Agenda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tGRAD16_Design</Template>
  <TotalTime>0</TotalTime>
  <Words>1013</Words>
  <Application>Microsoft Office PowerPoint</Application>
  <PresentationFormat>On-screen Show (4:3)</PresentationFormat>
  <Paragraphs>186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Webdings</vt:lpstr>
      <vt:lpstr>tGRAD16_Design</vt:lpstr>
      <vt:lpstr>Inhalt_Slides</vt:lpstr>
      <vt:lpstr>Kapitel tGrad</vt:lpstr>
      <vt:lpstr>1_Titelblatt Agenda tGrad</vt:lpstr>
      <vt:lpstr>UTCN </vt:lpstr>
      <vt:lpstr>trendence worldwide</vt:lpstr>
      <vt:lpstr>trendence offers a clear overview of  all talented graduates</vt:lpstr>
      <vt:lpstr>Publication Information</vt:lpstr>
      <vt:lpstr>Contents</vt:lpstr>
      <vt:lpstr>PowerPoint Presentation</vt:lpstr>
      <vt:lpstr>Contents</vt:lpstr>
      <vt:lpstr>PowerPoint Presentation</vt:lpstr>
      <vt:lpstr>PowerPoint Presentation</vt:lpstr>
      <vt:lpstr>PowerPoint Presentation</vt:lpstr>
      <vt:lpstr>trendConcept Soft Skills </vt:lpstr>
      <vt:lpstr>PowerPoint Presentation</vt:lpstr>
      <vt:lpstr>PowerPoint Presentation</vt:lpstr>
      <vt:lpstr>Contents</vt:lpstr>
      <vt:lpstr>trendConcept University Feedback</vt:lpstr>
      <vt:lpstr>trendConcept University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Dokumentation für Unternehmen X</dc:title>
  <dc:creator>Daniel Ande</dc:creator>
  <cp:lastModifiedBy>User</cp:lastModifiedBy>
  <cp:revision>703</cp:revision>
  <cp:lastPrinted>2016-05-24T09:35:53Z</cp:lastPrinted>
  <dcterms:created xsi:type="dcterms:W3CDTF">2016-02-09T16:44:27Z</dcterms:created>
  <dcterms:modified xsi:type="dcterms:W3CDTF">2016-12-14T13:33:38Z</dcterms:modified>
</cp:coreProperties>
</file>